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notesMasterIdLst>
    <p:notesMasterId r:id="rId54"/>
  </p:notesMasterIdLst>
  <p:handoutMasterIdLst>
    <p:handoutMasterId r:id="rId55"/>
  </p:handoutMasterIdLst>
  <p:sldIdLst>
    <p:sldId id="346" r:id="rId3"/>
    <p:sldId id="347" r:id="rId4"/>
    <p:sldId id="348" r:id="rId5"/>
    <p:sldId id="345" r:id="rId6"/>
    <p:sldId id="284" r:id="rId7"/>
    <p:sldId id="285" r:id="rId8"/>
    <p:sldId id="287" r:id="rId9"/>
    <p:sldId id="288" r:id="rId10"/>
    <p:sldId id="289" r:id="rId11"/>
    <p:sldId id="290" r:id="rId12"/>
    <p:sldId id="293" r:id="rId13"/>
    <p:sldId id="294" r:id="rId14"/>
    <p:sldId id="291" r:id="rId15"/>
    <p:sldId id="292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3" r:id="rId24"/>
    <p:sldId id="312" r:id="rId25"/>
    <p:sldId id="313" r:id="rId26"/>
    <p:sldId id="314" r:id="rId27"/>
    <p:sldId id="315" r:id="rId28"/>
    <p:sldId id="320" r:id="rId29"/>
    <p:sldId id="316" r:id="rId30"/>
    <p:sldId id="319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3" r:id="rId43"/>
    <p:sldId id="334" r:id="rId44"/>
    <p:sldId id="317" r:id="rId45"/>
    <p:sldId id="318" r:id="rId46"/>
    <p:sldId id="338" r:id="rId47"/>
    <p:sldId id="339" r:id="rId48"/>
    <p:sldId id="340" r:id="rId49"/>
    <p:sldId id="341" r:id="rId50"/>
    <p:sldId id="311" r:id="rId51"/>
    <p:sldId id="310" r:id="rId52"/>
    <p:sldId id="337" r:id="rId53"/>
  </p:sldIdLst>
  <p:sldSz cx="9144000" cy="6858000" type="screen4x3"/>
  <p:notesSz cx="6858000" cy="9144000"/>
  <p:embeddedFontLst>
    <p:embeddedFont>
      <p:font typeface="Calibri" pitchFamily="34" charset="0"/>
      <p:regular r:id="rId56"/>
      <p:bold r:id="rId57"/>
      <p:italic r:id="rId58"/>
      <p:boldItalic r:id="rId59"/>
    </p:embeddedFont>
    <p:embeddedFont>
      <p:font typeface="Segoe UI" pitchFamily="34" charset="0"/>
      <p:regular r:id="rId60"/>
      <p:bold r:id="rId61"/>
      <p:italic r:id="rId62"/>
      <p:boldItalic r:id="rId63"/>
    </p:embeddedFont>
    <p:embeddedFont>
      <p:font typeface="Perpetua" pitchFamily="18" charset="0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75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50" autoAdjust="0"/>
  </p:normalViewPr>
  <p:slideViewPr>
    <p:cSldViewPr>
      <p:cViewPr varScale="1">
        <p:scale>
          <a:sx n="65" d="100"/>
          <a:sy n="65" d="100"/>
        </p:scale>
        <p:origin x="-146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5" d="100"/>
          <a:sy n="105" d="100"/>
        </p:scale>
        <p:origin x="-2478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63" Type="http://schemas.openxmlformats.org/officeDocument/2006/relationships/font" Target="fonts/font8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8B8DF-24AD-4F40-BBFC-89725AEAF415}" type="datetimeFigureOut">
              <a:rPr lang="en-US" smtClean="0"/>
              <a:pPr/>
              <a:t>10/19/2014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352DE-026B-4B56-8316-D39959E3BD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60330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9D4B4-0EC2-42AE-ABEC-26842DCC58CF}" type="datetimeFigureOut">
              <a:rPr lang="en-US" smtClean="0"/>
              <a:pPr/>
              <a:t>10/19/2014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105E4-9E70-4B8C-B294-1B0219D999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34126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152400"/>
            <a:ext cx="10398265" cy="71553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600" y="957601"/>
            <a:ext cx="7772400" cy="860425"/>
          </a:xfrm>
        </p:spPr>
        <p:txBody>
          <a:bodyPr anchor="b" anchorCtr="0"/>
          <a:lstStyle>
            <a:lvl1pPr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676400"/>
            <a:ext cx="7753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906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87" y="1295401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35600" y="593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5111750" cy="4678363"/>
          </a:xfr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8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4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20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20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0" y="1524000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457200"/>
            <a:ext cx="6858000" cy="639763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10600" y="974400"/>
            <a:ext cx="6876000" cy="457200"/>
          </a:xfrm>
        </p:spPr>
        <p:txBody>
          <a:bodyPr>
            <a:normAutofit/>
          </a:bodyPr>
          <a:lstStyle>
            <a:lvl1pPr>
              <a:buFontTx/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199"/>
            <a:ext cx="3962400" cy="3381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3000" y="304800"/>
            <a:ext cx="6934200" cy="4267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762000"/>
            <a:ext cx="3962400" cy="804863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48600" y="503239"/>
            <a:ext cx="12192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03237"/>
            <a:ext cx="7162800" cy="6278563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buFont typeface="Arial" pitchFamily="34" charset="0"/>
              <a:buChar char="•"/>
              <a:defRPr sz="2400" b="0"/>
            </a:lvl1pPr>
            <a:lvl2pPr marL="684213" indent="-22701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2000"/>
            </a:lvl2pPr>
            <a:lvl3pPr marL="10874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800"/>
            </a:lvl3pPr>
            <a:lvl4pPr marL="1541463" indent="-16986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600"/>
            </a:lvl4pPr>
            <a:lvl5pPr marL="20018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4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810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81000" y="3130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81000" y="1711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81000" y="24210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81000" y="3769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81000" y="44784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81000" y="5257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717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457200" y="66380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1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447801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3048000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2971800" y="3048000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762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28575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56388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762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28575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56388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1447801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1752601"/>
            <a:ext cx="4040188" cy="4068763"/>
          </a:xfrm>
        </p:spPr>
        <p:txBody>
          <a:bodyPr/>
          <a:lstStyle>
            <a:lvl1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2000"/>
            </a:lvl1pPr>
            <a:lvl2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2000"/>
            </a:lvl2pPr>
            <a:lvl3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800"/>
            </a:lvl3pPr>
            <a:lvl4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600"/>
            </a:lvl4pPr>
            <a:lvl5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039" y="1752601"/>
            <a:ext cx="4041775" cy="4068763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0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1800"/>
            </a:lvl3pPr>
            <a:lvl4pPr>
              <a:buClr>
                <a:schemeClr val="bg1">
                  <a:lumMod val="95000"/>
                </a:schemeClr>
              </a:buClr>
              <a:defRPr sz="1600"/>
            </a:lvl4pPr>
            <a:lvl5pPr>
              <a:buClr>
                <a:schemeClr val="bg1">
                  <a:lumMod val="95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4494212" y="1447802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9200" y="4572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4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200" y="808364"/>
            <a:ext cx="8229600" cy="505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2895600"/>
            <a:ext cx="1219200" cy="106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0200" y="2667000"/>
            <a:ext cx="1447800" cy="1371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62" r:id="rId7"/>
    <p:sldLayoutId id="2147483653" r:id="rId8"/>
    <p:sldLayoutId id="2147483654" r:id="rId9"/>
    <p:sldLayoutId id="2147483655" r:id="rId10"/>
    <p:sldLayoutId id="2147483656" r:id="rId11"/>
    <p:sldLayoutId id="2147483664" r:id="rId12"/>
    <p:sldLayoutId id="2147483657" r:id="rId13"/>
    <p:sldLayoutId id="2147483658" r:id="rId14"/>
    <p:sldLayoutId id="2147483659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Clr>
          <a:schemeClr val="bg1">
            <a:lumMod val="95000"/>
          </a:schemeClr>
        </a:buClr>
        <a:buFont typeface="Arial" pitchFamily="34" charset="0"/>
        <a:buChar char="•"/>
        <a:defRPr sz="3600" b="1" kern="1200" baseline="0">
          <a:solidFill>
            <a:schemeClr val="bg1"/>
          </a:solidFill>
          <a:latin typeface="+mj-lt"/>
          <a:ea typeface="+mj-ea"/>
          <a:cs typeface="Segoe UI" pitchFamily="34" charset="0"/>
        </a:defRPr>
      </a:lvl1pPr>
    </p:titleStyle>
    <p:bodyStyle>
      <a:lvl1pPr marL="173038" indent="-17303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Segoe UI" pitchFamily="34" charset="0"/>
        </a:defRPr>
      </a:lvl1pPr>
      <a:lvl2pPr marL="627063" indent="-169863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Segoe UI" pitchFamily="34" charset="0"/>
        </a:defRPr>
      </a:lvl2pPr>
      <a:lvl3pPr marL="10302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Segoe UI" pitchFamily="34" charset="0"/>
        </a:defRPr>
      </a:lvl3pPr>
      <a:lvl4pPr marL="1482725" indent="-111125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Segoe UI" pitchFamily="34" charset="0"/>
        </a:defRPr>
      </a:lvl4pPr>
      <a:lvl5pPr marL="19446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600" y="1196975"/>
            <a:ext cx="7772400" cy="860425"/>
          </a:xfrm>
        </p:spPr>
        <p:txBody>
          <a:bodyPr/>
          <a:lstStyle/>
          <a:p>
            <a:r>
              <a:rPr lang="en-US" dirty="0" smtClean="0"/>
              <a:t>ISWC2014 Tutorial on </a:t>
            </a:r>
            <a:r>
              <a:rPr lang="en-US" dirty="0" smtClean="0">
                <a:solidFill>
                  <a:srgbClr val="EDBF53"/>
                </a:solidFill>
              </a:rPr>
              <a:t>Large </a:t>
            </a:r>
            <a:r>
              <a:rPr lang="en-US" dirty="0">
                <a:solidFill>
                  <a:srgbClr val="EDBF53"/>
                </a:solidFill>
              </a:rPr>
              <a:t>Scale Reasoning Over Semantic </a:t>
            </a:r>
            <a:r>
              <a:rPr lang="en-US" dirty="0" smtClean="0">
                <a:solidFill>
                  <a:srgbClr val="EDBF53"/>
                </a:solidFill>
              </a:rPr>
              <a:t>Data </a:t>
            </a:r>
            <a:endParaRPr lang="en-US" dirty="0">
              <a:solidFill>
                <a:srgbClr val="EDBF5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362200"/>
            <a:ext cx="7753800" cy="2057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Presenters: </a:t>
            </a:r>
          </a:p>
          <a:p>
            <a:r>
              <a:rPr lang="en-US" dirty="0" smtClean="0"/>
              <a:t>Jeff Z. Pan (University of  Aberdeen)</a:t>
            </a:r>
          </a:p>
          <a:p>
            <a:r>
              <a:rPr lang="en-US" dirty="0" err="1"/>
              <a:t>Raghava</a:t>
            </a:r>
            <a:r>
              <a:rPr lang="en-US" dirty="0"/>
              <a:t> </a:t>
            </a:r>
            <a:r>
              <a:rPr lang="en-US" dirty="0" err="1" smtClean="0"/>
              <a:t>Mutharaju</a:t>
            </a:r>
            <a:r>
              <a:rPr lang="en-US" dirty="0"/>
              <a:t> (Wright State </a:t>
            </a:r>
            <a:r>
              <a:rPr lang="en-US" dirty="0" smtClean="0"/>
              <a:t>University)</a:t>
            </a:r>
          </a:p>
          <a:p>
            <a:r>
              <a:rPr lang="en-US" dirty="0" err="1"/>
              <a:t>Ilias</a:t>
            </a:r>
            <a:r>
              <a:rPr lang="en-US" dirty="0"/>
              <a:t> </a:t>
            </a:r>
            <a:r>
              <a:rPr lang="en-US" dirty="0" err="1"/>
              <a:t>Tachmazidis</a:t>
            </a:r>
            <a:r>
              <a:rPr lang="en-US" dirty="0"/>
              <a:t> (University of </a:t>
            </a:r>
            <a:r>
              <a:rPr lang="en-US" dirty="0" err="1"/>
              <a:t>Huddersfield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Guilin Qi (Southeast University)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" name="Picture 4" descr="Screen Shot 2014-10-16 at 10.24.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2507374" cy="838200"/>
          </a:xfrm>
          <a:prstGeom prst="rect">
            <a:avLst/>
          </a:prstGeom>
        </p:spPr>
      </p:pic>
      <p:pic>
        <p:nvPicPr>
          <p:cNvPr id="4" name="Picture 3" descr="uniabdn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5359" y="5562600"/>
            <a:ext cx="2266167" cy="990600"/>
          </a:xfrm>
          <a:prstGeom prst="rect">
            <a:avLst/>
          </a:prstGeom>
        </p:spPr>
      </p:pic>
      <p:pic>
        <p:nvPicPr>
          <p:cNvPr id="6" name="Picture 5" descr="University_Huddersfield_Logo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61126" y="5478987"/>
            <a:ext cx="1981200" cy="1302813"/>
          </a:xfrm>
          <a:prstGeom prst="rect">
            <a:avLst/>
          </a:prstGeom>
        </p:spPr>
      </p:pic>
      <p:pic>
        <p:nvPicPr>
          <p:cNvPr id="7" name="Picture 6" descr="uw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5791200"/>
            <a:ext cx="1953863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953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Novel Contribution (2/2)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Defeasible</a:t>
            </a:r>
            <a:r>
              <a:rPr lang="en-US" dirty="0" smtClean="0"/>
              <a:t> reasoning</a:t>
            </a:r>
          </a:p>
          <a:p>
            <a:pPr lvl="1"/>
            <a:r>
              <a:rPr lang="en-US" dirty="0" smtClean="0"/>
              <a:t>Can </a:t>
            </a:r>
            <a:r>
              <a:rPr lang="en-US" dirty="0" smtClean="0">
                <a:solidFill>
                  <a:srgbClr val="FFC000"/>
                </a:solidFill>
              </a:rPr>
              <a:t>resolve inconsistencies </a:t>
            </a:r>
            <a:r>
              <a:rPr lang="en-US" dirty="0" smtClean="0"/>
              <a:t>due to imperfect data</a:t>
            </a:r>
          </a:p>
          <a:p>
            <a:r>
              <a:rPr lang="en-US" dirty="0" smtClean="0"/>
              <a:t>Well-Founded Semantics </a:t>
            </a:r>
          </a:p>
          <a:p>
            <a:pPr lvl="1"/>
            <a:r>
              <a:rPr lang="en-US" dirty="0" smtClean="0"/>
              <a:t>Can </a:t>
            </a:r>
            <a:r>
              <a:rPr lang="en-US" dirty="0" smtClean="0">
                <a:solidFill>
                  <a:srgbClr val="FFC000"/>
                </a:solidFill>
              </a:rPr>
              <a:t>handle the absence of information</a:t>
            </a:r>
          </a:p>
          <a:p>
            <a:r>
              <a:rPr lang="en-GB" b="1" dirty="0" smtClean="0"/>
              <a:t>Apply </a:t>
            </a:r>
            <a:r>
              <a:rPr lang="en-GB" b="1" dirty="0" err="1" smtClean="0"/>
              <a:t>MapReduce</a:t>
            </a:r>
            <a:r>
              <a:rPr lang="en-GB" b="1" dirty="0" smtClean="0"/>
              <a:t> paradigm to </a:t>
            </a:r>
            <a:r>
              <a:rPr lang="en-GB" b="1" dirty="0" err="1" smtClean="0"/>
              <a:t>nonmonotonic</a:t>
            </a:r>
            <a:r>
              <a:rPr lang="en-GB" b="1" dirty="0" smtClean="0"/>
              <a:t> reasoning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MapReduce</a:t>
            </a:r>
            <a:r>
              <a:rPr lang="en-US" dirty="0" smtClean="0"/>
              <a:t> Paradigm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Inspired by similar primitives in LISP and other functional languages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Operates exclusively on &lt;key, value&gt; pairs</a:t>
            </a:r>
          </a:p>
          <a:p>
            <a:r>
              <a:rPr lang="en-US" dirty="0" err="1" smtClean="0"/>
              <a:t>MapReduce</a:t>
            </a:r>
            <a:r>
              <a:rPr lang="en-US" dirty="0" smtClean="0"/>
              <a:t> job:</a:t>
            </a:r>
          </a:p>
          <a:p>
            <a:pPr lvl="1"/>
            <a:r>
              <a:rPr lang="en-US" dirty="0" smtClean="0"/>
              <a:t>Map(input) → &lt;k1,v1&gt;, &lt;k2,v2&gt;, &lt;k1,v3&gt;</a:t>
            </a:r>
          </a:p>
          <a:p>
            <a:pPr lvl="1"/>
            <a:r>
              <a:rPr lang="en-US" dirty="0" smtClean="0"/>
              <a:t>Grouping/sorting → &lt;k1,&lt;v1,v3&gt;&gt;, &lt;k2,&lt;v2&gt;&gt;</a:t>
            </a:r>
          </a:p>
          <a:p>
            <a:pPr lvl="1"/>
            <a:r>
              <a:rPr lang="en-US" dirty="0" smtClean="0"/>
              <a:t>Reduce(k1,&lt;v1,v3&gt;) → output</a:t>
            </a:r>
          </a:p>
          <a:p>
            <a:pPr lvl="1"/>
            <a:r>
              <a:rPr lang="en-US" dirty="0" smtClean="0"/>
              <a:t>Reduce(k2,&lt;v2&gt;) → output</a:t>
            </a:r>
          </a:p>
        </p:txBody>
      </p: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MapReduce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Provides an infrastructure that takes care of</a:t>
            </a:r>
          </a:p>
          <a:p>
            <a:pPr lvl="1"/>
            <a:r>
              <a:rPr lang="en-US" dirty="0" smtClean="0"/>
              <a:t>distribution of data</a:t>
            </a:r>
          </a:p>
          <a:p>
            <a:pPr lvl="1"/>
            <a:r>
              <a:rPr lang="en-US" dirty="0" smtClean="0"/>
              <a:t>management of fault tolerance</a:t>
            </a:r>
          </a:p>
          <a:p>
            <a:pPr lvl="1"/>
            <a:r>
              <a:rPr lang="en-US" dirty="0" smtClean="0"/>
              <a:t>results collection</a:t>
            </a:r>
          </a:p>
          <a:p>
            <a:r>
              <a:rPr lang="en-US" dirty="0" smtClean="0"/>
              <a:t>For a specific problem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developer writes a few routines which are following the general interface</a:t>
            </a:r>
          </a:p>
        </p:txBody>
      </p: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Defeasible</a:t>
            </a:r>
            <a:r>
              <a:rPr lang="en-US" dirty="0" smtClean="0"/>
              <a:t> Logic (1/2)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Facts </a:t>
            </a:r>
          </a:p>
          <a:p>
            <a:pPr lvl="1"/>
            <a:r>
              <a:rPr lang="en-US" sz="3200" dirty="0" smtClean="0"/>
              <a:t>e.g. </a:t>
            </a:r>
            <a:r>
              <a:rPr lang="en-US" sz="3200" b="1" i="1" dirty="0" smtClean="0"/>
              <a:t>bird(eagle)</a:t>
            </a:r>
          </a:p>
          <a:p>
            <a:r>
              <a:rPr lang="en-US" dirty="0" smtClean="0"/>
              <a:t>Strict Rules</a:t>
            </a:r>
          </a:p>
          <a:p>
            <a:pPr lvl="1"/>
            <a:r>
              <a:rPr lang="en-US" sz="3200" dirty="0" smtClean="0"/>
              <a:t>e.g. </a:t>
            </a:r>
            <a:r>
              <a:rPr lang="en-US" sz="3200" b="1" i="1" dirty="0" smtClean="0">
                <a:cs typeface="Times New Roman" pitchFamily="18" charset="0"/>
              </a:rPr>
              <a:t>bird(X)</a:t>
            </a:r>
            <a:r>
              <a:rPr lang="en-US" sz="3200" b="1" dirty="0" smtClean="0">
                <a:cs typeface="Times New Roman" pitchFamily="18" charset="0"/>
              </a:rPr>
              <a:t> </a:t>
            </a:r>
            <a:r>
              <a:rPr lang="en-US" sz="3200" b="1" dirty="0" smtClean="0">
                <a:cs typeface="Times New Roman" pitchFamily="18" charset="0"/>
                <a:sym typeface="Symbol" pitchFamily="18" charset="2"/>
              </a:rPr>
              <a:t></a:t>
            </a:r>
            <a:r>
              <a:rPr lang="en-US" sz="3200" b="1" dirty="0" smtClean="0">
                <a:cs typeface="Times New Roman" pitchFamily="18" charset="0"/>
              </a:rPr>
              <a:t> </a:t>
            </a:r>
            <a:r>
              <a:rPr lang="en-US" sz="3200" b="1" i="1" dirty="0" smtClean="0">
                <a:cs typeface="Times New Roman" pitchFamily="18" charset="0"/>
              </a:rPr>
              <a:t>animal(X)</a:t>
            </a:r>
            <a:endParaRPr lang="en-US" sz="3200" b="1" dirty="0" smtClean="0">
              <a:cs typeface="Times New Roman" pitchFamily="18" charset="0"/>
            </a:endParaRPr>
          </a:p>
          <a:p>
            <a:r>
              <a:rPr lang="en-US" dirty="0" err="1" smtClean="0"/>
              <a:t>Defeasible</a:t>
            </a:r>
            <a:r>
              <a:rPr lang="en-US" dirty="0" smtClean="0"/>
              <a:t> Rules</a:t>
            </a:r>
          </a:p>
          <a:p>
            <a:pPr lvl="1"/>
            <a:r>
              <a:rPr lang="en-US" sz="3200" dirty="0" smtClean="0"/>
              <a:t>e.g. </a:t>
            </a:r>
            <a:r>
              <a:rPr lang="en-US" sz="3200" b="1" i="1" dirty="0" smtClean="0">
                <a:cs typeface="Times New Roman" pitchFamily="18" charset="0"/>
              </a:rPr>
              <a:t>bird(X)</a:t>
            </a:r>
            <a:r>
              <a:rPr lang="en-US" sz="3200" b="1" dirty="0" smtClean="0">
                <a:cs typeface="Times New Roman" pitchFamily="18" charset="0"/>
              </a:rPr>
              <a:t> </a:t>
            </a:r>
            <a:r>
              <a:rPr lang="en-US" sz="3200" b="1" dirty="0" smtClean="0">
                <a:cs typeface="Times New Roman" pitchFamily="18" charset="0"/>
                <a:sym typeface="Symbol" pitchFamily="18" charset="2"/>
              </a:rPr>
              <a:t></a:t>
            </a:r>
            <a:r>
              <a:rPr lang="en-US" sz="3200" b="1" dirty="0" smtClean="0">
                <a:cs typeface="Times New Roman" pitchFamily="18" charset="0"/>
              </a:rPr>
              <a:t> </a:t>
            </a:r>
            <a:r>
              <a:rPr lang="en-US" sz="3200" b="1" i="1" dirty="0" smtClean="0">
                <a:cs typeface="Times New Roman" pitchFamily="18" charset="0"/>
              </a:rPr>
              <a:t>flies(X)</a:t>
            </a:r>
            <a:endParaRPr lang="en-US" sz="32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Defeasible</a:t>
            </a:r>
            <a:r>
              <a:rPr lang="en-US" dirty="0" smtClean="0"/>
              <a:t> Logic (2/2)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Priority Relation (acyclic relation on the set of rules)</a:t>
            </a:r>
          </a:p>
          <a:p>
            <a:pPr lvl="1">
              <a:defRPr/>
            </a:pPr>
            <a:r>
              <a:rPr lang="en-US" sz="3200" dirty="0" smtClean="0"/>
              <a:t>e.g.</a:t>
            </a:r>
            <a:r>
              <a:rPr lang="en-US" sz="3200" b="1" i="1" dirty="0" smtClean="0">
                <a:cs typeface="Times New Roman" pitchFamily="18" charset="0"/>
              </a:rPr>
              <a:t>	r: bird(X)</a:t>
            </a:r>
            <a:r>
              <a:rPr lang="en-US" sz="3200" b="1" dirty="0" smtClean="0">
                <a:cs typeface="Times New Roman" pitchFamily="18" charset="0"/>
              </a:rPr>
              <a:t>  </a:t>
            </a:r>
            <a:r>
              <a:rPr lang="en-US" sz="3200" b="1" dirty="0" smtClean="0">
                <a:cs typeface="Times New Roman" pitchFamily="18" charset="0"/>
                <a:sym typeface="Symbol" pitchFamily="18" charset="2"/>
              </a:rPr>
              <a:t></a:t>
            </a:r>
            <a:r>
              <a:rPr lang="en-US" sz="3200" b="1" dirty="0" smtClean="0">
                <a:cs typeface="Times New Roman" pitchFamily="18" charset="0"/>
              </a:rPr>
              <a:t> </a:t>
            </a:r>
            <a:r>
              <a:rPr lang="en-US" sz="3200" b="1" i="1" dirty="0" smtClean="0">
                <a:solidFill>
                  <a:srgbClr val="FFC000"/>
                </a:solidFill>
                <a:cs typeface="Times New Roman" pitchFamily="18" charset="0"/>
              </a:rPr>
              <a:t>flies(X)</a:t>
            </a:r>
            <a:endParaRPr lang="en-US" sz="3200" b="1" dirty="0" smtClean="0">
              <a:solidFill>
                <a:srgbClr val="FFC000"/>
              </a:solidFill>
              <a:cs typeface="Times New Roman" pitchFamily="18" charset="0"/>
            </a:endParaRPr>
          </a:p>
          <a:p>
            <a:pPr>
              <a:buNone/>
              <a:defRPr/>
            </a:pPr>
            <a:r>
              <a:rPr lang="en-US" b="1" i="1" dirty="0" smtClean="0">
                <a:cs typeface="Times New Roman" pitchFamily="18" charset="0"/>
              </a:rPr>
              <a:t>	           	r’: </a:t>
            </a:r>
            <a:r>
              <a:rPr lang="en-US" b="1" i="1" dirty="0" err="1" smtClean="0">
                <a:cs typeface="Times New Roman" pitchFamily="18" charset="0"/>
              </a:rPr>
              <a:t>brokenWing</a:t>
            </a:r>
            <a:r>
              <a:rPr lang="en-US" b="1" i="1" dirty="0" smtClean="0">
                <a:cs typeface="Times New Roman" pitchFamily="18" charset="0"/>
              </a:rPr>
              <a:t>(X)</a:t>
            </a:r>
            <a:r>
              <a:rPr lang="en-US" b="1" dirty="0" smtClean="0">
                <a:cs typeface="Times New Roman" pitchFamily="18" charset="0"/>
              </a:rPr>
              <a:t> </a:t>
            </a:r>
            <a:r>
              <a:rPr lang="en-US" b="1" dirty="0" smtClean="0">
                <a:cs typeface="Times New Roman" pitchFamily="18" charset="0"/>
                <a:sym typeface="Symbol" pitchFamily="18" charset="2"/>
              </a:rPr>
              <a:t></a:t>
            </a:r>
            <a:r>
              <a:rPr lang="en-US" b="1" i="1" dirty="0" smtClean="0">
                <a:cs typeface="Times New Roman" pitchFamily="18" charset="0"/>
              </a:rPr>
              <a:t> </a:t>
            </a:r>
            <a:r>
              <a:rPr lang="en-US" b="1" i="1" dirty="0" smtClean="0">
                <a:solidFill>
                  <a:srgbClr val="FFC000"/>
                </a:solidFill>
                <a:cs typeface="Times New Roman" pitchFamily="18" charset="0"/>
              </a:rPr>
              <a:t>¬ flies(X)</a:t>
            </a:r>
            <a:endParaRPr lang="en-US" b="1" dirty="0" smtClean="0">
              <a:solidFill>
                <a:srgbClr val="FFC000"/>
              </a:solidFill>
              <a:cs typeface="Times New Roman" pitchFamily="18" charset="0"/>
            </a:endParaRPr>
          </a:p>
          <a:p>
            <a:pPr>
              <a:buNone/>
              <a:defRPr/>
            </a:pPr>
            <a:r>
              <a:rPr lang="en-US" b="1" i="1" dirty="0" smtClean="0">
                <a:cs typeface="Times New Roman" pitchFamily="18" charset="0"/>
              </a:rPr>
              <a:t>	            	r’ &gt; r</a:t>
            </a:r>
            <a:endParaRPr lang="el-GR" b="1" i="1" dirty="0" smtClean="0">
              <a:cs typeface="Times New Roman" pitchFamily="18" charset="0"/>
            </a:endParaRPr>
          </a:p>
          <a:p>
            <a:pPr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Multi-Argument Implementation (1/2)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Consider the following rule set:</a:t>
            </a:r>
          </a:p>
          <a:p>
            <a:pPr lvl="1"/>
            <a:r>
              <a:rPr lang="en-US" sz="1900" dirty="0" smtClean="0"/>
              <a:t>r1: X </a:t>
            </a:r>
            <a:r>
              <a:rPr lang="en-US" sz="1900" i="1" dirty="0" err="1" smtClean="0"/>
              <a:t>sentApplication</a:t>
            </a:r>
            <a:r>
              <a:rPr lang="en-US" sz="1900" dirty="0" smtClean="0"/>
              <a:t> A, A </a:t>
            </a:r>
            <a:r>
              <a:rPr lang="en-US" sz="1900" i="1" dirty="0" err="1" smtClean="0"/>
              <a:t>completeFor</a:t>
            </a:r>
            <a:r>
              <a:rPr lang="en-US" sz="1900" dirty="0" smtClean="0"/>
              <a:t>  D</a:t>
            </a:r>
            <a:r>
              <a:rPr lang="pl-PL" sz="1900" dirty="0" smtClean="0"/>
              <a:t> </a:t>
            </a:r>
            <a:r>
              <a:rPr lang="en-US" sz="1900" b="1" dirty="0" smtClean="0">
                <a:cs typeface="Times New Roman" pitchFamily="18" charset="0"/>
                <a:sym typeface="Symbol" pitchFamily="18" charset="2"/>
              </a:rPr>
              <a:t></a:t>
            </a:r>
            <a:r>
              <a:rPr lang="pl-PL" sz="1900" dirty="0" smtClean="0"/>
              <a:t> </a:t>
            </a:r>
            <a:r>
              <a:rPr lang="en-US" sz="1900" dirty="0" smtClean="0"/>
              <a:t>X </a:t>
            </a:r>
            <a:r>
              <a:rPr lang="en-US" sz="1900" i="1" dirty="0" err="1" smtClean="0"/>
              <a:t>acceptedBy</a:t>
            </a:r>
            <a:r>
              <a:rPr lang="en-US" sz="1900" dirty="0" smtClean="0"/>
              <a:t>  D.</a:t>
            </a:r>
          </a:p>
          <a:p>
            <a:pPr lvl="1"/>
            <a:r>
              <a:rPr lang="pt-BR" sz="2000" dirty="0" smtClean="0"/>
              <a:t>r2: X </a:t>
            </a:r>
            <a:r>
              <a:rPr lang="pt-BR" sz="2000" i="1" dirty="0" smtClean="0"/>
              <a:t>hasCerticate</a:t>
            </a:r>
            <a:r>
              <a:rPr lang="pt-BR" sz="2000" dirty="0" smtClean="0"/>
              <a:t> C, C </a:t>
            </a:r>
            <a:r>
              <a:rPr lang="pt-BR" sz="2000" i="1" dirty="0" smtClean="0"/>
              <a:t>notValidFor</a:t>
            </a:r>
            <a:r>
              <a:rPr lang="pt-BR" sz="2000" dirty="0" smtClean="0"/>
              <a:t>  D </a:t>
            </a:r>
            <a:r>
              <a:rPr lang="en-US" sz="1800" b="1" dirty="0" smtClean="0">
                <a:cs typeface="Times New Roman" pitchFamily="18" charset="0"/>
                <a:sym typeface="Symbol" pitchFamily="18" charset="2"/>
              </a:rPr>
              <a:t> </a:t>
            </a:r>
            <a:r>
              <a:rPr lang="en-US" sz="2000" dirty="0" smtClean="0"/>
              <a:t>X </a:t>
            </a:r>
            <a:r>
              <a:rPr lang="en-US" sz="2000" i="1" dirty="0" smtClean="0">
                <a:cs typeface="Times New Roman" pitchFamily="18" charset="0"/>
              </a:rPr>
              <a:t>¬</a:t>
            </a:r>
            <a:r>
              <a:rPr lang="en-US" sz="2000" i="1" dirty="0" err="1" smtClean="0"/>
              <a:t>acceptedBy</a:t>
            </a:r>
            <a:r>
              <a:rPr lang="en-US" sz="2000" dirty="0" smtClean="0"/>
              <a:t>  D.</a:t>
            </a:r>
          </a:p>
          <a:p>
            <a:pPr lvl="1"/>
            <a:r>
              <a:rPr lang="en-US" sz="2000" dirty="0" smtClean="0"/>
              <a:t>r3: X </a:t>
            </a:r>
            <a:r>
              <a:rPr lang="en-US" sz="2000" i="1" dirty="0" err="1" smtClean="0"/>
              <a:t>acceptedBy</a:t>
            </a:r>
            <a:r>
              <a:rPr lang="en-US" sz="2000" dirty="0" smtClean="0"/>
              <a:t>  D, D </a:t>
            </a:r>
            <a:r>
              <a:rPr lang="en-US" sz="2000" i="1" dirty="0" err="1" smtClean="0"/>
              <a:t>subOrganizationOf</a:t>
            </a:r>
            <a:r>
              <a:rPr lang="en-US" sz="2000" dirty="0" smtClean="0"/>
              <a:t>  U</a:t>
            </a:r>
            <a:r>
              <a:rPr lang="pl-PL" sz="2000" dirty="0" smtClean="0"/>
              <a:t> </a:t>
            </a:r>
            <a:r>
              <a:rPr lang="en-US" sz="2000" b="1" dirty="0" smtClean="0">
                <a:cs typeface="Times New Roman" pitchFamily="18" charset="0"/>
                <a:sym typeface="Symbol" pitchFamily="18" charset="2"/>
              </a:rPr>
              <a:t> </a:t>
            </a:r>
          </a:p>
          <a:p>
            <a:pPr marL="393192" lvl="1" indent="0">
              <a:buNone/>
            </a:pPr>
            <a:r>
              <a:rPr lang="en-US" sz="2000" dirty="0" smtClean="0"/>
              <a:t>                                                       X </a:t>
            </a:r>
            <a:r>
              <a:rPr lang="en-US" sz="2000" i="1" dirty="0" err="1" smtClean="0"/>
              <a:t>studentOfUniversity</a:t>
            </a:r>
            <a:r>
              <a:rPr lang="en-US" sz="2000" dirty="0" smtClean="0"/>
              <a:t>  U.</a:t>
            </a:r>
            <a:endParaRPr lang="pl-PL" sz="2000" dirty="0" smtClean="0"/>
          </a:p>
          <a:p>
            <a:pPr lvl="1"/>
            <a:r>
              <a:rPr lang="pl-PL" sz="2000" dirty="0" smtClean="0"/>
              <a:t>r1 &gt; r2.</a:t>
            </a:r>
            <a:endParaRPr lang="en-US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Multi-Argument Implementation (2/2)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133" name="Group 132"/>
          <p:cNvGrpSpPr/>
          <p:nvPr/>
        </p:nvGrpSpPr>
        <p:grpSpPr>
          <a:xfrm>
            <a:off x="2438400" y="4572000"/>
            <a:ext cx="5951764" cy="1219200"/>
            <a:chOff x="2438400" y="4572000"/>
            <a:chExt cx="5951764" cy="1219200"/>
          </a:xfrm>
        </p:grpSpPr>
        <p:sp>
          <p:nvSpPr>
            <p:cNvPr id="134" name="Oval 133"/>
            <p:cNvSpPr/>
            <p:nvPr/>
          </p:nvSpPr>
          <p:spPr>
            <a:xfrm>
              <a:off x="5105400" y="4572000"/>
              <a:ext cx="1752600" cy="6096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257800" y="4724400"/>
              <a:ext cx="13492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i="1" dirty="0">
                  <a:solidFill>
                    <a:schemeClr val="bg1"/>
                  </a:solidFill>
                </a:rPr>
                <a:t>hasCerticate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6866164" y="5105009"/>
              <a:ext cx="1524000" cy="6096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6866164" y="5257409"/>
              <a:ext cx="12615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pt-BR" i="1" dirty="0">
                  <a:solidFill>
                    <a:schemeClr val="bg1"/>
                  </a:solidFill>
                </a:rPr>
                <a:t>notValidFor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>
              <a:off x="2438400" y="4572000"/>
              <a:ext cx="1928733" cy="6096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438400" y="4692134"/>
              <a:ext cx="16348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solidFill>
                    <a:schemeClr val="bg1"/>
                  </a:solidFill>
                </a:rPr>
                <a:t>sentApplication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0" name="Oval 139"/>
            <p:cNvSpPr/>
            <p:nvPr/>
          </p:nvSpPr>
          <p:spPr>
            <a:xfrm>
              <a:off x="3886200" y="5181600"/>
              <a:ext cx="1668905" cy="6096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3962400" y="5334000"/>
              <a:ext cx="147591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completeFor</a:t>
              </a:r>
              <a:r>
                <a:rPr lang="en-US" dirty="0">
                  <a:solidFill>
                    <a:schemeClr val="bg1"/>
                  </a:solidFill>
                </a:rPr>
                <a:t>  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3402767" y="3276600"/>
            <a:ext cx="4225397" cy="1905000"/>
            <a:chOff x="3402767" y="3276600"/>
            <a:chExt cx="4225397" cy="1905000"/>
          </a:xfrm>
        </p:grpSpPr>
        <p:cxnSp>
          <p:nvCxnSpPr>
            <p:cNvPr id="143" name="Straight Arrow Connector 142"/>
            <p:cNvCxnSpPr>
              <a:stCxn id="145" idx="5"/>
              <a:endCxn id="134" idx="0"/>
            </p:cNvCxnSpPr>
            <p:nvPr/>
          </p:nvCxnSpPr>
          <p:spPr>
            <a:xfrm>
              <a:off x="5028899" y="3796926"/>
              <a:ext cx="952801" cy="77507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45" idx="6"/>
              <a:endCxn id="136" idx="0"/>
            </p:cNvCxnSpPr>
            <p:nvPr/>
          </p:nvCxnSpPr>
          <p:spPr>
            <a:xfrm>
              <a:off x="5263243" y="3581400"/>
              <a:ext cx="2364921" cy="152360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/>
            <p:cNvSpPr/>
            <p:nvPr/>
          </p:nvSpPr>
          <p:spPr>
            <a:xfrm>
              <a:off x="3663043" y="3276600"/>
              <a:ext cx="1600200" cy="6096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739243" y="3429000"/>
              <a:ext cx="12484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solidFill>
                    <a:schemeClr val="bg1"/>
                  </a:solidFill>
                </a:rPr>
                <a:t>acceptedBy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47" name="Straight Arrow Connector 146"/>
            <p:cNvCxnSpPr>
              <a:stCxn id="145" idx="3"/>
              <a:endCxn id="138" idx="0"/>
            </p:cNvCxnSpPr>
            <p:nvPr/>
          </p:nvCxnSpPr>
          <p:spPr>
            <a:xfrm flipH="1">
              <a:off x="3402767" y="3796926"/>
              <a:ext cx="494620" cy="77507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45" idx="4"/>
              <a:endCxn id="140" idx="0"/>
            </p:cNvCxnSpPr>
            <p:nvPr/>
          </p:nvCxnSpPr>
          <p:spPr>
            <a:xfrm>
              <a:off x="4463143" y="3886200"/>
              <a:ext cx="257510" cy="1295400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 148"/>
          <p:cNvGrpSpPr/>
          <p:nvPr/>
        </p:nvGrpSpPr>
        <p:grpSpPr>
          <a:xfrm>
            <a:off x="609600" y="1600200"/>
            <a:ext cx="7924800" cy="1066800"/>
            <a:chOff x="609600" y="1600200"/>
            <a:chExt cx="7924800" cy="1066800"/>
          </a:xfrm>
        </p:grpSpPr>
        <p:sp>
          <p:nvSpPr>
            <p:cNvPr id="150" name="Rectangle 149"/>
            <p:cNvSpPr/>
            <p:nvPr/>
          </p:nvSpPr>
          <p:spPr>
            <a:xfrm>
              <a:off x="609600" y="1600200"/>
              <a:ext cx="7924800" cy="10668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914400" y="1905000"/>
              <a:ext cx="116891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Rank 2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838200" y="1752600"/>
              <a:ext cx="1447800" cy="762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609600" y="3048000"/>
            <a:ext cx="7924800" cy="1066800"/>
            <a:chOff x="609600" y="3200400"/>
            <a:chExt cx="7924800" cy="1066800"/>
          </a:xfrm>
        </p:grpSpPr>
        <p:sp>
          <p:nvSpPr>
            <p:cNvPr id="154" name="TextBox 153"/>
            <p:cNvSpPr txBox="1"/>
            <p:nvPr/>
          </p:nvSpPr>
          <p:spPr>
            <a:xfrm>
              <a:off x="914400" y="3505200"/>
              <a:ext cx="116891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Rank 1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609600" y="3200400"/>
              <a:ext cx="7924800" cy="10668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38200" y="3352800"/>
              <a:ext cx="1447800" cy="762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609600" y="4419600"/>
            <a:ext cx="7924800" cy="1447800"/>
            <a:chOff x="609600" y="4419600"/>
            <a:chExt cx="7924800" cy="1447800"/>
          </a:xfrm>
        </p:grpSpPr>
        <p:sp>
          <p:nvSpPr>
            <p:cNvPr id="158" name="Rectangle 157"/>
            <p:cNvSpPr/>
            <p:nvPr/>
          </p:nvSpPr>
          <p:spPr>
            <a:xfrm>
              <a:off x="609600" y="4419600"/>
              <a:ext cx="7924800" cy="14478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914400" y="4953000"/>
              <a:ext cx="116891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Rank 0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838200" y="4800600"/>
              <a:ext cx="1447800" cy="762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4363051" y="1818620"/>
            <a:ext cx="4018949" cy="2067580"/>
            <a:chOff x="4363051" y="1818620"/>
            <a:chExt cx="4018949" cy="2067580"/>
          </a:xfrm>
        </p:grpSpPr>
        <p:sp>
          <p:nvSpPr>
            <p:cNvPr id="162" name="TextBox 161"/>
            <p:cNvSpPr txBox="1"/>
            <p:nvPr/>
          </p:nvSpPr>
          <p:spPr>
            <a:xfrm>
              <a:off x="5954731" y="3440668"/>
              <a:ext cx="19438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solidFill>
                    <a:schemeClr val="bg1"/>
                  </a:solidFill>
                </a:rPr>
                <a:t>subOrganizationOf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63" name="Group 79"/>
            <p:cNvGrpSpPr/>
            <p:nvPr/>
          </p:nvGrpSpPr>
          <p:grpSpPr>
            <a:xfrm>
              <a:off x="4363051" y="1818620"/>
              <a:ext cx="4018949" cy="2067580"/>
              <a:chOff x="4363051" y="1818620"/>
              <a:chExt cx="4018949" cy="2067580"/>
            </a:xfrm>
          </p:grpSpPr>
          <p:grpSp>
            <p:nvGrpSpPr>
              <p:cNvPr id="164" name="Group 38"/>
              <p:cNvGrpSpPr/>
              <p:nvPr/>
            </p:nvGrpSpPr>
            <p:grpSpPr>
              <a:xfrm>
                <a:off x="4363051" y="1818620"/>
                <a:ext cx="2568030" cy="609600"/>
                <a:chOff x="3240944" y="1590020"/>
                <a:chExt cx="2311226" cy="609600"/>
              </a:xfrm>
            </p:grpSpPr>
            <p:sp>
              <p:nvSpPr>
                <p:cNvPr id="168" name="Oval 167"/>
                <p:cNvSpPr/>
                <p:nvPr/>
              </p:nvSpPr>
              <p:spPr>
                <a:xfrm>
                  <a:off x="3240944" y="1590020"/>
                  <a:ext cx="2311226" cy="6096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TextBox 168"/>
                <p:cNvSpPr txBox="1"/>
                <p:nvPr/>
              </p:nvSpPr>
              <p:spPr>
                <a:xfrm>
                  <a:off x="3323497" y="1725386"/>
                  <a:ext cx="1839733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i="1" dirty="0" err="1">
                      <a:solidFill>
                        <a:schemeClr val="bg1"/>
                      </a:solidFill>
                    </a:rPr>
                    <a:t>studentOfUniversity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165" name="Straight Arrow Connector 164"/>
              <p:cNvCxnSpPr>
                <a:stCxn id="168" idx="3"/>
                <a:endCxn id="145" idx="0"/>
              </p:cNvCxnSpPr>
              <p:nvPr/>
            </p:nvCxnSpPr>
            <p:spPr>
              <a:xfrm flipH="1">
                <a:off x="4463143" y="2338946"/>
                <a:ext cx="275986" cy="93765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Oval 165"/>
              <p:cNvSpPr/>
              <p:nvPr/>
            </p:nvSpPr>
            <p:spPr>
              <a:xfrm>
                <a:off x="5826428" y="3276600"/>
                <a:ext cx="2555572" cy="6096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Arrow Connector 166"/>
              <p:cNvCxnSpPr>
                <a:stCxn id="168" idx="5"/>
                <a:endCxn id="166" idx="0"/>
              </p:cNvCxnSpPr>
              <p:nvPr/>
            </p:nvCxnSpPr>
            <p:spPr>
              <a:xfrm>
                <a:off x="6555000" y="2338946"/>
                <a:ext cx="549214" cy="937654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70" name="Curved Connector 83"/>
          <p:cNvCxnSpPr>
            <a:stCxn id="138" idx="1"/>
            <a:endCxn id="168" idx="2"/>
          </p:cNvCxnSpPr>
          <p:nvPr/>
        </p:nvCxnSpPr>
        <p:spPr>
          <a:xfrm rot="5400000" flipH="1" flipV="1">
            <a:off x="2273026" y="2571250"/>
            <a:ext cx="2537854" cy="1642195"/>
          </a:xfrm>
          <a:prstGeom prst="curvedConnector2">
            <a:avLst/>
          </a:prstGeom>
          <a:ln w="25400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Group 170"/>
          <p:cNvGrpSpPr/>
          <p:nvPr/>
        </p:nvGrpSpPr>
        <p:grpSpPr>
          <a:xfrm>
            <a:off x="2441519" y="1824062"/>
            <a:ext cx="4492681" cy="3357538"/>
            <a:chOff x="2438400" y="1818619"/>
            <a:chExt cx="4492681" cy="3357538"/>
          </a:xfrm>
        </p:grpSpPr>
        <p:grpSp>
          <p:nvGrpSpPr>
            <p:cNvPr id="172" name="Group 111"/>
            <p:cNvGrpSpPr/>
            <p:nvPr/>
          </p:nvGrpSpPr>
          <p:grpSpPr>
            <a:xfrm>
              <a:off x="2720855" y="1818619"/>
              <a:ext cx="4210226" cy="2842655"/>
              <a:chOff x="2720855" y="1818619"/>
              <a:chExt cx="4210226" cy="2842655"/>
            </a:xfrm>
          </p:grpSpPr>
          <p:grpSp>
            <p:nvGrpSpPr>
              <p:cNvPr id="176" name="Group 108"/>
              <p:cNvGrpSpPr/>
              <p:nvPr/>
            </p:nvGrpSpPr>
            <p:grpSpPr>
              <a:xfrm>
                <a:off x="2720855" y="1818619"/>
                <a:ext cx="4210226" cy="2842655"/>
                <a:chOff x="2720855" y="1818619"/>
                <a:chExt cx="4210226" cy="2842655"/>
              </a:xfrm>
            </p:grpSpPr>
            <p:cxnSp>
              <p:nvCxnSpPr>
                <p:cNvPr id="179" name="Curved Connector 99"/>
                <p:cNvCxnSpPr/>
                <p:nvPr/>
              </p:nvCxnSpPr>
              <p:spPr>
                <a:xfrm rot="5400000" flipH="1" flipV="1">
                  <a:off x="2273026" y="2571249"/>
                  <a:ext cx="2537854" cy="1642195"/>
                </a:xfrm>
                <a:prstGeom prst="curvedConnector2">
                  <a:avLst/>
                </a:prstGeom>
                <a:ln w="25400">
                  <a:solidFill>
                    <a:srgbClr val="FFC000"/>
                  </a:solidFill>
                  <a:prstDash val="sysDot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/>
                <p:cNvCxnSpPr/>
                <p:nvPr/>
              </p:nvCxnSpPr>
              <p:spPr>
                <a:xfrm flipH="1">
                  <a:off x="4463143" y="2338946"/>
                  <a:ext cx="275986" cy="937654"/>
                </a:xfrm>
                <a:prstGeom prst="straightConnector1">
                  <a:avLst/>
                </a:prstGeom>
                <a:ln w="25400">
                  <a:solidFill>
                    <a:srgbClr val="FFC000"/>
                  </a:solidFill>
                  <a:prstDash val="solid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/>
                <p:cNvCxnSpPr/>
                <p:nvPr/>
              </p:nvCxnSpPr>
              <p:spPr>
                <a:xfrm flipH="1">
                  <a:off x="3402767" y="3796926"/>
                  <a:ext cx="494620" cy="775074"/>
                </a:xfrm>
                <a:prstGeom prst="straightConnector1">
                  <a:avLst/>
                </a:prstGeom>
                <a:ln w="25400">
                  <a:solidFill>
                    <a:srgbClr val="FFC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2" name="Group 107"/>
                <p:cNvGrpSpPr/>
                <p:nvPr/>
              </p:nvGrpSpPr>
              <p:grpSpPr>
                <a:xfrm>
                  <a:off x="4363051" y="1818619"/>
                  <a:ext cx="2568030" cy="609600"/>
                  <a:chOff x="4363051" y="1818619"/>
                  <a:chExt cx="2568030" cy="609600"/>
                </a:xfrm>
              </p:grpSpPr>
              <p:sp>
                <p:nvSpPr>
                  <p:cNvPr id="183" name="Oval 182"/>
                  <p:cNvSpPr/>
                  <p:nvPr/>
                </p:nvSpPr>
                <p:spPr>
                  <a:xfrm>
                    <a:off x="4363051" y="1818619"/>
                    <a:ext cx="2568030" cy="609600"/>
                  </a:xfrm>
                  <a:prstGeom prst="ellipse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" name="TextBox 183"/>
                  <p:cNvSpPr txBox="1"/>
                  <p:nvPr/>
                </p:nvSpPr>
                <p:spPr>
                  <a:xfrm>
                    <a:off x="4454777" y="1953985"/>
                    <a:ext cx="2044149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 err="1">
                        <a:solidFill>
                          <a:srgbClr val="FFC000"/>
                        </a:solidFill>
                      </a:rPr>
                      <a:t>studentOfUniversity</a:t>
                    </a:r>
                    <a:endParaRPr lang="en-US" dirty="0">
                      <a:solidFill>
                        <a:srgbClr val="FFC000"/>
                      </a:solidFill>
                    </a:endParaRPr>
                  </a:p>
                </p:txBody>
              </p:sp>
            </p:grpSp>
          </p:grpSp>
          <p:sp>
            <p:nvSpPr>
              <p:cNvPr id="177" name="Oval 176"/>
              <p:cNvSpPr/>
              <p:nvPr/>
            </p:nvSpPr>
            <p:spPr>
              <a:xfrm>
                <a:off x="3663043" y="3276600"/>
                <a:ext cx="1600200" cy="609600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3733800" y="3429000"/>
                <a:ext cx="12484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>
                    <a:solidFill>
                      <a:srgbClr val="FFC000"/>
                    </a:solidFill>
                  </a:rPr>
                  <a:t>acceptedBy</a:t>
                </a:r>
                <a:endParaRPr lang="en-US" dirty="0">
                  <a:solidFill>
                    <a:srgbClr val="FFC000"/>
                  </a:solidFill>
                </a:endParaRPr>
              </a:p>
            </p:txBody>
          </p:sp>
        </p:grpSp>
        <p:grpSp>
          <p:nvGrpSpPr>
            <p:cNvPr id="173" name="Group 114"/>
            <p:cNvGrpSpPr/>
            <p:nvPr/>
          </p:nvGrpSpPr>
          <p:grpSpPr>
            <a:xfrm>
              <a:off x="2438400" y="4566557"/>
              <a:ext cx="1928733" cy="609600"/>
              <a:chOff x="2438400" y="4566557"/>
              <a:chExt cx="1928733" cy="609600"/>
            </a:xfrm>
          </p:grpSpPr>
          <p:sp>
            <p:nvSpPr>
              <p:cNvPr id="174" name="Oval 173"/>
              <p:cNvSpPr/>
              <p:nvPr/>
            </p:nvSpPr>
            <p:spPr>
              <a:xfrm>
                <a:off x="2438400" y="4566557"/>
                <a:ext cx="1928733" cy="609600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2438400" y="4686691"/>
                <a:ext cx="163487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i="1" dirty="0" err="1">
                    <a:solidFill>
                      <a:srgbClr val="FFC000"/>
                    </a:solidFill>
                  </a:rPr>
                  <a:t>sentApplication</a:t>
                </a:r>
                <a:endParaRPr lang="en-US" dirty="0">
                  <a:solidFill>
                    <a:srgbClr val="FFC000"/>
                  </a:solidFill>
                </a:endParaRPr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609600" y="4419600"/>
            <a:ext cx="7924800" cy="1447800"/>
            <a:chOff x="609600" y="4419600"/>
            <a:chExt cx="7924800" cy="1447800"/>
          </a:xfrm>
          <a:noFill/>
        </p:grpSpPr>
        <p:sp>
          <p:nvSpPr>
            <p:cNvPr id="186" name="Rectangle 185"/>
            <p:cNvSpPr/>
            <p:nvPr/>
          </p:nvSpPr>
          <p:spPr>
            <a:xfrm>
              <a:off x="609600" y="4419600"/>
              <a:ext cx="7924800" cy="1447800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914400" y="4953000"/>
              <a:ext cx="116891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C000"/>
                  </a:solidFill>
                </a:rPr>
                <a:t>Rank 0</a:t>
              </a:r>
              <a:endParaRPr lang="en-US" sz="2800" dirty="0">
                <a:solidFill>
                  <a:srgbClr val="FFC000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838200" y="4800600"/>
              <a:ext cx="1447800" cy="762000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609600" y="3048000"/>
            <a:ext cx="7924800" cy="1066800"/>
            <a:chOff x="1896454" y="3200400"/>
            <a:chExt cx="7924800" cy="1066800"/>
          </a:xfrm>
          <a:noFill/>
        </p:grpSpPr>
        <p:sp>
          <p:nvSpPr>
            <p:cNvPr id="190" name="TextBox 189"/>
            <p:cNvSpPr txBox="1"/>
            <p:nvPr/>
          </p:nvSpPr>
          <p:spPr>
            <a:xfrm>
              <a:off x="2209800" y="3505200"/>
              <a:ext cx="116891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C000"/>
                  </a:solidFill>
                </a:rPr>
                <a:t>Rank 1</a:t>
              </a:r>
              <a:endParaRPr lang="en-US" sz="2800" dirty="0">
                <a:solidFill>
                  <a:srgbClr val="FFC000"/>
                </a:solidFill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896454" y="3200400"/>
              <a:ext cx="7924800" cy="1066800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2125054" y="3352800"/>
              <a:ext cx="1447800" cy="762000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609600" y="1600200"/>
            <a:ext cx="7924800" cy="1066800"/>
            <a:chOff x="609600" y="1600200"/>
            <a:chExt cx="7924800" cy="1066800"/>
          </a:xfrm>
          <a:noFill/>
        </p:grpSpPr>
        <p:sp>
          <p:nvSpPr>
            <p:cNvPr id="194" name="Rectangle 193"/>
            <p:cNvSpPr/>
            <p:nvPr/>
          </p:nvSpPr>
          <p:spPr>
            <a:xfrm>
              <a:off x="609600" y="1600200"/>
              <a:ext cx="7924800" cy="1066800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914400" y="1905000"/>
              <a:ext cx="1168910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FFC000"/>
                  </a:solidFill>
                </a:rPr>
                <a:t>Rank 2</a:t>
              </a:r>
              <a:endParaRPr lang="en-US" sz="2800" dirty="0">
                <a:solidFill>
                  <a:srgbClr val="FFC000"/>
                </a:solidFill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838200" y="1752600"/>
              <a:ext cx="1447800" cy="762000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Pass 1: Calculate Fired Rules (1/3)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4" name="23 - Ομάδα"/>
          <p:cNvGrpSpPr/>
          <p:nvPr/>
        </p:nvGrpSpPr>
        <p:grpSpPr>
          <a:xfrm>
            <a:off x="304800" y="1524000"/>
            <a:ext cx="3657600" cy="4267200"/>
            <a:chOff x="304800" y="1524000"/>
            <a:chExt cx="3657600" cy="4267200"/>
          </a:xfrm>
        </p:grpSpPr>
        <p:grpSp>
          <p:nvGrpSpPr>
            <p:cNvPr id="5" name="18 - Ομάδα"/>
            <p:cNvGrpSpPr/>
            <p:nvPr/>
          </p:nvGrpSpPr>
          <p:grpSpPr>
            <a:xfrm>
              <a:off x="304800" y="1524000"/>
              <a:ext cx="3657600" cy="4267200"/>
              <a:chOff x="304800" y="1524000"/>
              <a:chExt cx="3657600" cy="4267200"/>
            </a:xfrm>
          </p:grpSpPr>
          <p:sp>
            <p:nvSpPr>
              <p:cNvPr id="8" name="6 - Ορθογώνιο"/>
              <p:cNvSpPr/>
              <p:nvPr/>
            </p:nvSpPr>
            <p:spPr bwMode="auto">
              <a:xfrm>
                <a:off x="304800" y="1524000"/>
                <a:ext cx="3657600" cy="42672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9" name="19 - TextBox"/>
              <p:cNvSpPr txBox="1">
                <a:spLocks noChangeArrowheads="1"/>
              </p:cNvSpPr>
              <p:nvPr/>
            </p:nvSpPr>
            <p:spPr bwMode="auto">
              <a:xfrm>
                <a:off x="887432" y="1600200"/>
                <a:ext cx="2347887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INPUT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Literals in multiple files</a:t>
                </a:r>
                <a:endParaRPr lang="en-US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6" name="21 - TextBox"/>
            <p:cNvSpPr txBox="1">
              <a:spLocks noChangeArrowheads="1"/>
            </p:cNvSpPr>
            <p:nvPr/>
          </p:nvSpPr>
          <p:spPr bwMode="auto">
            <a:xfrm>
              <a:off x="381000" y="4148316"/>
              <a:ext cx="3505200" cy="138499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File02 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-------------------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&lt;John 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hasCerticate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Cert, 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 +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&gt;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&lt;Cert 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notValidFor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Dep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 +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&gt;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Dep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subOrganizationOf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Univ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 +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&gt;</a:t>
              </a:r>
              <a:endParaRPr lang="en-US" sz="16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7" name="3 - TextBox"/>
            <p:cNvSpPr txBox="1">
              <a:spLocks noChangeArrowheads="1"/>
            </p:cNvSpPr>
            <p:nvPr/>
          </p:nvSpPr>
          <p:spPr bwMode="auto">
            <a:xfrm>
              <a:off x="381000" y="2351782"/>
              <a:ext cx="3505200" cy="1169551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File01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--------------------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&lt;John 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sentApplication</a:t>
              </a:r>
              <a:r>
                <a:rPr lang="en-US" sz="1600" i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App, 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 +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&gt; 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&lt;App 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completeFor</a:t>
              </a:r>
              <a:r>
                <a:rPr lang="en-US" sz="1600" i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Dep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 +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&gt; </a:t>
              </a:r>
            </a:p>
          </p:txBody>
        </p:sp>
      </p:grpSp>
      <p:grpSp>
        <p:nvGrpSpPr>
          <p:cNvPr id="11" name="20 - Ομάδα"/>
          <p:cNvGrpSpPr/>
          <p:nvPr/>
        </p:nvGrpSpPr>
        <p:grpSpPr>
          <a:xfrm>
            <a:off x="3733800" y="1524000"/>
            <a:ext cx="5257800" cy="4267200"/>
            <a:chOff x="3733800" y="1524000"/>
            <a:chExt cx="5257800" cy="4267200"/>
          </a:xfrm>
        </p:grpSpPr>
        <p:grpSp>
          <p:nvGrpSpPr>
            <p:cNvPr id="12" name="25 - Ομάδα"/>
            <p:cNvGrpSpPr/>
            <p:nvPr/>
          </p:nvGrpSpPr>
          <p:grpSpPr>
            <a:xfrm>
              <a:off x="4350058" y="1524000"/>
              <a:ext cx="4641542" cy="4267200"/>
              <a:chOff x="4350058" y="1524000"/>
              <a:chExt cx="4641542" cy="4267200"/>
            </a:xfrm>
          </p:grpSpPr>
          <p:sp>
            <p:nvSpPr>
              <p:cNvPr id="14" name="7 - TextBox"/>
              <p:cNvSpPr txBox="1">
                <a:spLocks noChangeArrowheads="1"/>
              </p:cNvSpPr>
              <p:nvPr/>
            </p:nvSpPr>
            <p:spPr bwMode="auto">
              <a:xfrm>
                <a:off x="4572000" y="2590800"/>
                <a:ext cx="4267200" cy="33855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&lt;key, &lt; John </a:t>
                </a:r>
                <a:r>
                  <a:rPr lang="en-US" sz="1600" i="1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sentApplication</a:t>
                </a:r>
                <a:r>
                  <a:rPr lang="en-US" sz="1600" i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App, 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(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+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Δ,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  <a:sym typeface="Symbol" pitchFamily="18" charset="2"/>
                  </a:rPr>
                  <a:t> +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)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&gt;&gt;</a:t>
                </a:r>
                <a:endParaRPr lang="en-US" sz="16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5" name="8 - TextBox"/>
              <p:cNvSpPr txBox="1">
                <a:spLocks noChangeArrowheads="1"/>
              </p:cNvSpPr>
              <p:nvPr/>
            </p:nvSpPr>
            <p:spPr bwMode="auto">
              <a:xfrm>
                <a:off x="4572000" y="3059668"/>
                <a:ext cx="4267200" cy="33855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&lt; key, &lt; App </a:t>
                </a:r>
                <a:r>
                  <a:rPr lang="en-US" sz="1600" i="1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completeFor</a:t>
                </a:r>
                <a:r>
                  <a:rPr lang="en-US" sz="1600" i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Dep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, 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(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+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Δ,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  <a:sym typeface="Symbol" pitchFamily="18" charset="2"/>
                  </a:rPr>
                  <a:t> +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)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&gt;&gt;</a:t>
                </a:r>
                <a:endParaRPr lang="en-US" sz="16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6" name="10 - TextBox"/>
              <p:cNvSpPr txBox="1">
                <a:spLocks noChangeArrowheads="1"/>
              </p:cNvSpPr>
              <p:nvPr/>
            </p:nvSpPr>
            <p:spPr bwMode="auto">
              <a:xfrm>
                <a:off x="4572000" y="3516868"/>
                <a:ext cx="4267200" cy="33855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&lt; key, &lt; John </a:t>
                </a:r>
                <a:r>
                  <a:rPr lang="en-US" sz="1600" i="1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hasCerticate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 Cert, 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(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+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Δ,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  <a:sym typeface="Symbol" pitchFamily="18" charset="2"/>
                  </a:rPr>
                  <a:t> +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)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&gt;&gt;</a:t>
                </a:r>
                <a:endParaRPr lang="en-US" sz="16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7" name="11 - TextBox"/>
              <p:cNvSpPr txBox="1">
                <a:spLocks noChangeArrowheads="1"/>
              </p:cNvSpPr>
              <p:nvPr/>
            </p:nvSpPr>
            <p:spPr bwMode="auto">
              <a:xfrm>
                <a:off x="4572000" y="3974068"/>
                <a:ext cx="4267200" cy="33855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&lt; key, &lt; Cert </a:t>
                </a:r>
                <a:r>
                  <a:rPr lang="en-US" sz="1600" i="1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notValidFor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Dep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, 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(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+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Δ,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  <a:sym typeface="Symbol" pitchFamily="18" charset="2"/>
                  </a:rPr>
                  <a:t> +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)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&gt;&gt;</a:t>
                </a:r>
                <a:endParaRPr lang="en-US" sz="16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8" name="12 - TextBox"/>
              <p:cNvSpPr txBox="1">
                <a:spLocks noChangeArrowheads="1"/>
              </p:cNvSpPr>
              <p:nvPr/>
            </p:nvSpPr>
            <p:spPr bwMode="auto">
              <a:xfrm>
                <a:off x="4572000" y="4431268"/>
                <a:ext cx="4267200" cy="33855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&lt; key, &lt; </a:t>
                </a:r>
                <a:r>
                  <a:rPr lang="en-US" sz="1600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Dep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1600" i="1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subOrganizationOf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Univ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, 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(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+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Δ,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  <a:sym typeface="Symbol" pitchFamily="18" charset="2"/>
                  </a:rPr>
                  <a:t> +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)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&gt;&gt;</a:t>
                </a:r>
                <a:endParaRPr lang="en-US" sz="16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9" name="16 - Ορθογώνιο"/>
              <p:cNvSpPr/>
              <p:nvPr/>
            </p:nvSpPr>
            <p:spPr bwMode="auto">
              <a:xfrm>
                <a:off x="4350058" y="1524000"/>
                <a:ext cx="4641542" cy="42672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0" name="21 - TextBox"/>
              <p:cNvSpPr txBox="1">
                <a:spLocks noChangeArrowheads="1"/>
              </p:cNvSpPr>
              <p:nvPr/>
            </p:nvSpPr>
            <p:spPr bwMode="auto">
              <a:xfrm>
                <a:off x="4733064" y="1600200"/>
                <a:ext cx="3877536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MAP phase Input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&lt;position in file, literal and knowledge&gt;</a:t>
                </a:r>
                <a:endParaRPr lang="en-US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13" name="19 - Δεξιό βέλος"/>
            <p:cNvSpPr/>
            <p:nvPr/>
          </p:nvSpPr>
          <p:spPr bwMode="auto">
            <a:xfrm>
              <a:off x="3733800" y="3505200"/>
              <a:ext cx="762000" cy="685800"/>
            </a:xfrm>
            <a:prstGeom prst="rightArrow">
              <a:avLst>
                <a:gd name="adj1" fmla="val 64477"/>
                <a:gd name="adj2" fmla="val 50000"/>
              </a:avLst>
            </a:prstGeom>
            <a:ln>
              <a:solidFill>
                <a:srgbClr val="527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1" name="18 - Ομάδα"/>
          <p:cNvGrpSpPr/>
          <p:nvPr/>
        </p:nvGrpSpPr>
        <p:grpSpPr>
          <a:xfrm>
            <a:off x="4572000" y="4419600"/>
            <a:ext cx="4267200" cy="381000"/>
            <a:chOff x="4572000" y="4419600"/>
            <a:chExt cx="4267200" cy="381000"/>
          </a:xfrm>
        </p:grpSpPr>
        <p:cxnSp>
          <p:nvCxnSpPr>
            <p:cNvPr id="22" name="20 - Ευθεία γραμμή σύνδεσης"/>
            <p:cNvCxnSpPr/>
            <p:nvPr/>
          </p:nvCxnSpPr>
          <p:spPr>
            <a:xfrm>
              <a:off x="4572000" y="4419600"/>
              <a:ext cx="4267200" cy="38100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23 - Ευθεία γραμμή σύνδεσης"/>
            <p:cNvCxnSpPr/>
            <p:nvPr/>
          </p:nvCxnSpPr>
          <p:spPr>
            <a:xfrm flipV="1">
              <a:off x="4572000" y="4419600"/>
              <a:ext cx="4267200" cy="38100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Pass 1: Calculate Fired Rules (2/3)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27" name="42 - Ομάδα"/>
          <p:cNvGrpSpPr/>
          <p:nvPr/>
        </p:nvGrpSpPr>
        <p:grpSpPr>
          <a:xfrm>
            <a:off x="3733800" y="2057400"/>
            <a:ext cx="1217612" cy="3429000"/>
            <a:chOff x="3973905" y="2162745"/>
            <a:chExt cx="1217612" cy="3429000"/>
          </a:xfrm>
        </p:grpSpPr>
        <p:sp>
          <p:nvSpPr>
            <p:cNvPr id="28" name="18 - Σύννεφο"/>
            <p:cNvSpPr/>
            <p:nvPr/>
          </p:nvSpPr>
          <p:spPr bwMode="auto">
            <a:xfrm rot="16377565">
              <a:off x="2868211" y="3268439"/>
              <a:ext cx="3429000" cy="1217612"/>
            </a:xfrm>
            <a:prstGeom prst="cloud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9" name="62 - TextBox"/>
            <p:cNvSpPr txBox="1">
              <a:spLocks noChangeArrowheads="1"/>
            </p:cNvSpPr>
            <p:nvPr/>
          </p:nvSpPr>
          <p:spPr bwMode="auto">
            <a:xfrm rot="16200000">
              <a:off x="2931205" y="3624544"/>
              <a:ext cx="312420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Grouping/Sorting</a:t>
              </a:r>
              <a:endPara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0" name="27 - Ομάδα"/>
          <p:cNvGrpSpPr/>
          <p:nvPr/>
        </p:nvGrpSpPr>
        <p:grpSpPr>
          <a:xfrm>
            <a:off x="5105400" y="1981200"/>
            <a:ext cx="3810000" cy="3505200"/>
            <a:chOff x="5257800" y="1981200"/>
            <a:chExt cx="3657600" cy="3505200"/>
          </a:xfrm>
        </p:grpSpPr>
        <p:sp>
          <p:nvSpPr>
            <p:cNvPr id="31" name="7 - TextBox"/>
            <p:cNvSpPr txBox="1">
              <a:spLocks noChangeArrowheads="1"/>
            </p:cNvSpPr>
            <p:nvPr/>
          </p:nvSpPr>
          <p:spPr bwMode="auto">
            <a:xfrm>
              <a:off x="5550408" y="3505200"/>
              <a:ext cx="3218687" cy="584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&lt;App, &lt;(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John,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sentApplication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+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),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Dep,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completeFor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+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)&gt;&gt;</a:t>
              </a:r>
            </a:p>
          </p:txBody>
        </p:sp>
        <p:sp>
          <p:nvSpPr>
            <p:cNvPr id="32" name="8 - TextBox"/>
            <p:cNvSpPr txBox="1">
              <a:spLocks noChangeArrowheads="1"/>
            </p:cNvSpPr>
            <p:nvPr/>
          </p:nvSpPr>
          <p:spPr bwMode="auto">
            <a:xfrm>
              <a:off x="5550408" y="4419600"/>
              <a:ext cx="3218688" cy="584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&lt;Cert,&lt;(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John,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hasCerticate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+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),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Dep,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notValidFor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+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)&gt;&gt;</a:t>
              </a:r>
              <a:endParaRPr lang="en-US" sz="16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3" name="15 - Ορθογώνιο"/>
            <p:cNvSpPr/>
            <p:nvPr/>
          </p:nvSpPr>
          <p:spPr bwMode="auto">
            <a:xfrm>
              <a:off x="5257800" y="1981200"/>
              <a:ext cx="3657600" cy="35052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" name="21 - TextBox"/>
            <p:cNvSpPr txBox="1">
              <a:spLocks noChangeArrowheads="1"/>
            </p:cNvSpPr>
            <p:nvPr/>
          </p:nvSpPr>
          <p:spPr bwMode="auto">
            <a:xfrm>
              <a:off x="5477256" y="2133600"/>
              <a:ext cx="3279649" cy="1231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Reduce phase Input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</a:t>
              </a:r>
              <a:r>
                <a:rPr lang="en-US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matchingArgValue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</a:t>
              </a:r>
            </a:p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List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(Non-</a:t>
              </a:r>
              <a:r>
                <a:rPr lang="en-US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MatchingArgValue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Predicate, knowledge)&gt;</a:t>
              </a:r>
              <a:endPara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5" name="62 - Ομάδα"/>
          <p:cNvGrpSpPr/>
          <p:nvPr/>
        </p:nvGrpSpPr>
        <p:grpSpPr>
          <a:xfrm>
            <a:off x="228600" y="1981200"/>
            <a:ext cx="3352800" cy="3505200"/>
            <a:chOff x="228600" y="1981200"/>
            <a:chExt cx="3352800" cy="3505200"/>
          </a:xfrm>
        </p:grpSpPr>
        <p:grpSp>
          <p:nvGrpSpPr>
            <p:cNvPr id="36" name="41 - Ομάδα"/>
            <p:cNvGrpSpPr/>
            <p:nvPr/>
          </p:nvGrpSpPr>
          <p:grpSpPr>
            <a:xfrm>
              <a:off x="228600" y="1981200"/>
              <a:ext cx="3352800" cy="3505200"/>
              <a:chOff x="228600" y="1981200"/>
              <a:chExt cx="3352800" cy="3505200"/>
            </a:xfrm>
          </p:grpSpPr>
          <p:sp>
            <p:nvSpPr>
              <p:cNvPr id="41" name="8 - Ορθογώνιο"/>
              <p:cNvSpPr/>
              <p:nvPr/>
            </p:nvSpPr>
            <p:spPr bwMode="auto">
              <a:xfrm>
                <a:off x="228600" y="1981200"/>
                <a:ext cx="3352800" cy="35052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42" name="21 - TextBox"/>
              <p:cNvSpPr txBox="1">
                <a:spLocks noChangeArrowheads="1"/>
              </p:cNvSpPr>
              <p:nvPr/>
            </p:nvSpPr>
            <p:spPr bwMode="auto">
              <a:xfrm>
                <a:off x="599079" y="2133600"/>
                <a:ext cx="2497735" cy="12003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MAP phase Output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&lt;</a:t>
                </a:r>
                <a:r>
                  <a:rPr lang="en-US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matchingArgValue</a:t>
                </a:r>
                <a:r>
                  <a:rPr lang="en-US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, 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(Non-</a:t>
                </a:r>
                <a:r>
                  <a:rPr lang="en-US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MatchingArgValue</a:t>
                </a:r>
                <a:r>
                  <a:rPr lang="en-US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,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Predicate, knowledge)&gt;</a:t>
                </a:r>
                <a:endParaRPr lang="en-US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37" name="7 - TextBox"/>
            <p:cNvSpPr txBox="1">
              <a:spLocks noChangeArrowheads="1"/>
            </p:cNvSpPr>
            <p:nvPr/>
          </p:nvSpPr>
          <p:spPr bwMode="auto">
            <a:xfrm>
              <a:off x="304800" y="3429000"/>
              <a:ext cx="3200400" cy="33855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&lt;App,(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John,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sentApplication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+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)&gt;</a:t>
              </a:r>
              <a:endParaRPr lang="en-US" sz="16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" name="8 - TextBox"/>
            <p:cNvSpPr txBox="1">
              <a:spLocks noChangeArrowheads="1"/>
            </p:cNvSpPr>
            <p:nvPr/>
          </p:nvSpPr>
          <p:spPr bwMode="auto">
            <a:xfrm>
              <a:off x="304800" y="3897868"/>
              <a:ext cx="3200400" cy="33855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&lt;App,(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Dep,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completeFor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+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)&gt;</a:t>
              </a:r>
              <a:endParaRPr lang="en-US" sz="16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9" name="10 - TextBox"/>
            <p:cNvSpPr txBox="1">
              <a:spLocks noChangeArrowheads="1"/>
            </p:cNvSpPr>
            <p:nvPr/>
          </p:nvSpPr>
          <p:spPr bwMode="auto">
            <a:xfrm>
              <a:off x="304800" y="4355068"/>
              <a:ext cx="3200400" cy="33855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&lt;Cert, (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John,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hasCerticate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+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)&gt;</a:t>
              </a:r>
              <a:endParaRPr lang="en-US" sz="16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0" name="11 - TextBox"/>
            <p:cNvSpPr txBox="1">
              <a:spLocks noChangeArrowheads="1"/>
            </p:cNvSpPr>
            <p:nvPr/>
          </p:nvSpPr>
          <p:spPr bwMode="auto">
            <a:xfrm>
              <a:off x="304800" y="4812268"/>
              <a:ext cx="3200400" cy="33855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&lt;Cert, (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Dep,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notValidFor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+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)&gt;</a:t>
              </a:r>
              <a:endParaRPr lang="en-US" sz="16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43" name="54 - Ομάδα"/>
          <p:cNvGrpSpPr/>
          <p:nvPr/>
        </p:nvGrpSpPr>
        <p:grpSpPr>
          <a:xfrm>
            <a:off x="3505200" y="3598277"/>
            <a:ext cx="1905000" cy="468868"/>
            <a:chOff x="3505200" y="3598277"/>
            <a:chExt cx="1905000" cy="468868"/>
          </a:xfrm>
        </p:grpSpPr>
        <p:cxnSp>
          <p:nvCxnSpPr>
            <p:cNvPr id="44" name="26 - Ευθύγραμμο βέλος σύνδεσης"/>
            <p:cNvCxnSpPr>
              <a:stCxn id="37" idx="3"/>
              <a:endCxn id="31" idx="1"/>
            </p:cNvCxnSpPr>
            <p:nvPr/>
          </p:nvCxnSpPr>
          <p:spPr bwMode="auto">
            <a:xfrm>
              <a:off x="3505200" y="3598277"/>
              <a:ext cx="1905000" cy="199311"/>
            </a:xfrm>
            <a:prstGeom prst="straightConnector1">
              <a:avLst/>
            </a:prstGeom>
            <a:ln w="25400" cap="flat">
              <a:prstDash val="solid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51 - Ευθύγραμμο βέλος σύνδεσης"/>
            <p:cNvCxnSpPr>
              <a:stCxn id="38" idx="3"/>
              <a:endCxn id="31" idx="1"/>
            </p:cNvCxnSpPr>
            <p:nvPr/>
          </p:nvCxnSpPr>
          <p:spPr bwMode="auto">
            <a:xfrm flipV="1">
              <a:off x="3505200" y="3797588"/>
              <a:ext cx="1905000" cy="269557"/>
            </a:xfrm>
            <a:prstGeom prst="straightConnector1">
              <a:avLst/>
            </a:prstGeom>
            <a:ln w="25400" cap="flat">
              <a:prstDash val="solid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61 - Ομάδα"/>
          <p:cNvGrpSpPr/>
          <p:nvPr/>
        </p:nvGrpSpPr>
        <p:grpSpPr>
          <a:xfrm>
            <a:off x="3505200" y="4524345"/>
            <a:ext cx="1905000" cy="457200"/>
            <a:chOff x="3505200" y="4524345"/>
            <a:chExt cx="1905000" cy="457200"/>
          </a:xfrm>
        </p:grpSpPr>
        <p:cxnSp>
          <p:nvCxnSpPr>
            <p:cNvPr id="47" name="55 - Ευθύγραμμο βέλος σύνδεσης"/>
            <p:cNvCxnSpPr>
              <a:stCxn id="39" idx="3"/>
              <a:endCxn id="32" idx="1"/>
            </p:cNvCxnSpPr>
            <p:nvPr/>
          </p:nvCxnSpPr>
          <p:spPr bwMode="auto">
            <a:xfrm>
              <a:off x="3505200" y="4524345"/>
              <a:ext cx="1905000" cy="187643"/>
            </a:xfrm>
            <a:prstGeom prst="straightConnector1">
              <a:avLst/>
            </a:prstGeom>
            <a:ln w="25400" cap="flat">
              <a:prstDash val="solid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58 - Ευθύγραμμο βέλος σύνδεσης"/>
            <p:cNvCxnSpPr>
              <a:stCxn id="40" idx="3"/>
              <a:endCxn id="32" idx="1"/>
            </p:cNvCxnSpPr>
            <p:nvPr/>
          </p:nvCxnSpPr>
          <p:spPr bwMode="auto">
            <a:xfrm flipV="1">
              <a:off x="3505200" y="4711988"/>
              <a:ext cx="1905000" cy="269557"/>
            </a:xfrm>
            <a:prstGeom prst="straightConnector1">
              <a:avLst/>
            </a:prstGeom>
            <a:ln w="25400" cap="flat">
              <a:prstDash val="solid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Pass 1: Calculate Fired Rules (3/3)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4" name="8 - Ομάδα"/>
          <p:cNvGrpSpPr/>
          <p:nvPr/>
        </p:nvGrpSpPr>
        <p:grpSpPr>
          <a:xfrm>
            <a:off x="2743200" y="1981200"/>
            <a:ext cx="3657600" cy="3505200"/>
            <a:chOff x="2743200" y="1981200"/>
            <a:chExt cx="3657600" cy="3505200"/>
          </a:xfrm>
        </p:grpSpPr>
        <p:sp>
          <p:nvSpPr>
            <p:cNvPr id="5" name="7 - TextBox"/>
            <p:cNvSpPr txBox="1">
              <a:spLocks noChangeArrowheads="1"/>
            </p:cNvSpPr>
            <p:nvPr/>
          </p:nvSpPr>
          <p:spPr bwMode="auto">
            <a:xfrm>
              <a:off x="2895600" y="3440668"/>
              <a:ext cx="3352800" cy="3693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&lt;John </a:t>
              </a:r>
              <a:r>
                <a:rPr lang="en-US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acceptedBy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Dep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(</a:t>
              </a:r>
              <a:r>
                <a:rPr lang="el-GR" sz="14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+</a:t>
              </a:r>
              <a:r>
                <a:rPr lang="el-GR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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r1)&gt;</a:t>
              </a:r>
            </a:p>
          </p:txBody>
        </p:sp>
        <p:sp>
          <p:nvSpPr>
            <p:cNvPr id="6" name="8 - TextBox"/>
            <p:cNvSpPr txBox="1">
              <a:spLocks noChangeArrowheads="1"/>
            </p:cNvSpPr>
            <p:nvPr/>
          </p:nvSpPr>
          <p:spPr bwMode="auto">
            <a:xfrm>
              <a:off x="2895600" y="3925669"/>
              <a:ext cx="3352800" cy="3693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&lt;John </a:t>
              </a:r>
              <a:r>
                <a:rPr lang="en-US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acceptedBy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Dep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,(¬,</a:t>
              </a:r>
              <a:r>
                <a:rPr lang="el-GR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 +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,r2)&gt;</a:t>
              </a:r>
            </a:p>
          </p:txBody>
        </p:sp>
        <p:sp>
          <p:nvSpPr>
            <p:cNvPr id="7" name="5 - Ορθογώνιο"/>
            <p:cNvSpPr/>
            <p:nvPr/>
          </p:nvSpPr>
          <p:spPr bwMode="auto">
            <a:xfrm>
              <a:off x="2743200" y="1981200"/>
              <a:ext cx="3657600" cy="35052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8" name="21 - TextBox"/>
            <p:cNvSpPr txBox="1">
              <a:spLocks noChangeArrowheads="1"/>
            </p:cNvSpPr>
            <p:nvPr/>
          </p:nvSpPr>
          <p:spPr bwMode="auto">
            <a:xfrm>
              <a:off x="3048000" y="2133600"/>
              <a:ext cx="3124200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Reduce phase Output 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(Final Output)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&lt;literal and knowledge&gt;</a:t>
              </a:r>
              <a:endPara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9" name="Oval 8"/>
          <p:cNvSpPr/>
          <p:nvPr/>
        </p:nvSpPr>
        <p:spPr>
          <a:xfrm>
            <a:off x="5181600" y="4038600"/>
            <a:ext cx="228600" cy="2286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Agenda  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6"/>
          </p:nvPr>
        </p:nvSpPr>
        <p:spPr>
          <a:xfrm>
            <a:off x="2362200" y="14478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 smtClean="0"/>
              <a:t>Motivations and Overview of Background Knowledge (Jeff, </a:t>
            </a:r>
            <a:r>
              <a:rPr lang="en-US" sz="2000" b="1" dirty="0" err="1" smtClean="0"/>
              <a:t>Ilias</a:t>
            </a:r>
            <a:r>
              <a:rPr lang="en-US" sz="2000" b="1" dirty="0" smtClean="0"/>
              <a:t>)</a:t>
            </a:r>
          </a:p>
          <a:p>
            <a:endParaRPr lang="en-US" sz="2000" b="1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7"/>
          </p:nvPr>
        </p:nvSpPr>
        <p:spPr>
          <a:xfrm>
            <a:off x="2362200" y="2266950"/>
            <a:ext cx="6629400" cy="838200"/>
          </a:xfrm>
        </p:spPr>
        <p:txBody>
          <a:bodyPr>
            <a:noAutofit/>
          </a:bodyPr>
          <a:lstStyle/>
          <a:p>
            <a:pPr lvl="0"/>
            <a:r>
              <a:rPr lang="en-US" sz="2000" b="1" dirty="0"/>
              <a:t>Scalable OWL 2 DL reasoning based on approximation and divide-and-conquer </a:t>
            </a:r>
            <a:r>
              <a:rPr lang="en-US" sz="2000" b="1" dirty="0" smtClean="0"/>
              <a:t>approaches (Jeff)</a:t>
            </a:r>
            <a:endParaRPr lang="en-US" sz="2000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8"/>
          </p:nvPr>
        </p:nvSpPr>
        <p:spPr>
          <a:xfrm>
            <a:off x="2362200" y="46482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>
                <a:solidFill>
                  <a:srgbClr val="FFC000"/>
                </a:solidFill>
              </a:rPr>
              <a:t>Large Scale Non-Monotonic </a:t>
            </a:r>
            <a:r>
              <a:rPr lang="en-US" sz="2000" b="1" dirty="0" smtClean="0">
                <a:solidFill>
                  <a:srgbClr val="FFC000"/>
                </a:solidFill>
              </a:rPr>
              <a:t>Reasoning (</a:t>
            </a:r>
            <a:r>
              <a:rPr lang="en-US" sz="2000" b="1" dirty="0" err="1" smtClean="0">
                <a:solidFill>
                  <a:srgbClr val="FFC000"/>
                </a:solidFill>
              </a:rPr>
              <a:t>Ilias</a:t>
            </a:r>
            <a:r>
              <a:rPr lang="en-US" sz="2000" b="1" dirty="0" smtClean="0">
                <a:solidFill>
                  <a:srgbClr val="FFC000"/>
                </a:solidFill>
              </a:rPr>
              <a:t>)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24" name="Right Arrow Callout 23"/>
          <p:cNvSpPr/>
          <p:nvPr/>
        </p:nvSpPr>
        <p:spPr>
          <a:xfrm>
            <a:off x="457200" y="1465200"/>
            <a:ext cx="1828800" cy="533400"/>
          </a:xfrm>
          <a:prstGeom prst="rightArrow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9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:10am – 9:45am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ight Arrow Callout 25"/>
          <p:cNvSpPr/>
          <p:nvPr/>
        </p:nvSpPr>
        <p:spPr>
          <a:xfrm>
            <a:off x="457200" y="2280000"/>
            <a:ext cx="1828800" cy="533400"/>
          </a:xfrm>
          <a:prstGeom prst="rightArrowCallout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:45am – 10:30am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ight Arrow Callout 27"/>
          <p:cNvSpPr/>
          <p:nvPr/>
        </p:nvSpPr>
        <p:spPr>
          <a:xfrm>
            <a:off x="457200" y="383775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11:00am – 11:45am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ight Arrow Callout 28"/>
          <p:cNvSpPr/>
          <p:nvPr/>
        </p:nvSpPr>
        <p:spPr>
          <a:xfrm>
            <a:off x="457200" y="4652550"/>
            <a:ext cx="1828800" cy="533400"/>
          </a:xfrm>
          <a:prstGeom prst="rightArrowCallout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11:45am – 12:30pm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5"/>
          </p:nvPr>
        </p:nvSpPr>
        <p:spPr>
          <a:xfrm>
            <a:off x="2362200" y="3829050"/>
            <a:ext cx="6629400" cy="838200"/>
          </a:xfrm>
        </p:spPr>
        <p:txBody>
          <a:bodyPr>
            <a:normAutofit/>
          </a:bodyPr>
          <a:lstStyle/>
          <a:p>
            <a:r>
              <a:rPr lang="en-US" sz="2000" b="1" dirty="0"/>
              <a:t>Distributed Reasoning in OWL 2 EL (</a:t>
            </a:r>
            <a:r>
              <a:rPr lang="en-US" sz="2000" b="1" dirty="0" err="1"/>
              <a:t>Raghava</a:t>
            </a:r>
            <a:r>
              <a:rPr lang="en-US" sz="2000" b="1" dirty="0" smtClean="0"/>
              <a:t>)</a:t>
            </a:r>
            <a:endParaRPr lang="en-US" sz="2000" b="1" dirty="0"/>
          </a:p>
        </p:txBody>
      </p:sp>
      <p:sp>
        <p:nvSpPr>
          <p:cNvPr id="11" name="Right Arrow Callout 10"/>
          <p:cNvSpPr/>
          <p:nvPr/>
        </p:nvSpPr>
        <p:spPr>
          <a:xfrm>
            <a:off x="457200" y="305670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0am – 11:00am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 Placeholder 45"/>
          <p:cNvSpPr>
            <a:spLocks noGrp="1"/>
          </p:cNvSpPr>
          <p:nvPr>
            <p:ph type="body" sz="quarter" idx="15"/>
          </p:nvPr>
        </p:nvSpPr>
        <p:spPr>
          <a:xfrm>
            <a:off x="2362200" y="30480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 smtClean="0"/>
              <a:t>Coffee break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225754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sz="3200" dirty="0" smtClean="0"/>
              <a:t>Pass 2: Perform </a:t>
            </a:r>
            <a:r>
              <a:rPr lang="en-US" sz="3200" dirty="0" err="1" smtClean="0"/>
              <a:t>defeasible</a:t>
            </a:r>
            <a:r>
              <a:rPr lang="en-US" sz="3200" dirty="0" smtClean="0"/>
              <a:t> reasoning (1/3)</a:t>
            </a:r>
            <a:endParaRPr lang="en-US" sz="3200" dirty="0"/>
          </a:p>
        </p:txBody>
      </p:sp>
      <p:grpSp>
        <p:nvGrpSpPr>
          <p:cNvPr id="39" name="28 - Ομάδα"/>
          <p:cNvGrpSpPr/>
          <p:nvPr/>
        </p:nvGrpSpPr>
        <p:grpSpPr>
          <a:xfrm>
            <a:off x="228600" y="1524000"/>
            <a:ext cx="3810000" cy="4267200"/>
            <a:chOff x="228600" y="1524000"/>
            <a:chExt cx="3810000" cy="4267200"/>
          </a:xfrm>
        </p:grpSpPr>
        <p:grpSp>
          <p:nvGrpSpPr>
            <p:cNvPr id="40" name="18 - Ομάδα"/>
            <p:cNvGrpSpPr/>
            <p:nvPr/>
          </p:nvGrpSpPr>
          <p:grpSpPr>
            <a:xfrm>
              <a:off x="228600" y="1524000"/>
              <a:ext cx="3810000" cy="4267200"/>
              <a:chOff x="228600" y="1524000"/>
              <a:chExt cx="3810000" cy="4267200"/>
            </a:xfrm>
          </p:grpSpPr>
          <p:sp>
            <p:nvSpPr>
              <p:cNvPr id="43" name="6 - Ορθογώνιο"/>
              <p:cNvSpPr/>
              <p:nvPr/>
            </p:nvSpPr>
            <p:spPr bwMode="auto">
              <a:xfrm>
                <a:off x="228600" y="1524000"/>
                <a:ext cx="3810000" cy="42672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44" name="19 - TextBox"/>
              <p:cNvSpPr txBox="1">
                <a:spLocks noChangeArrowheads="1"/>
              </p:cNvSpPr>
              <p:nvPr/>
            </p:nvSpPr>
            <p:spPr bwMode="auto">
              <a:xfrm>
                <a:off x="969530" y="1600200"/>
                <a:ext cx="2347887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INPUT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Literals in multiple files</a:t>
                </a:r>
                <a:endParaRPr lang="en-US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41" name="3 - TextBox"/>
            <p:cNvSpPr txBox="1">
              <a:spLocks noChangeArrowheads="1"/>
            </p:cNvSpPr>
            <p:nvPr/>
          </p:nvSpPr>
          <p:spPr bwMode="auto">
            <a:xfrm>
              <a:off x="381000" y="2286000"/>
              <a:ext cx="3505200" cy="187743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File01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--------------------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&lt;John 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sentApplication</a:t>
              </a:r>
              <a:r>
                <a:rPr lang="en-US" sz="1600" i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App, 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 +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&gt; 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&lt;App 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completeFor</a:t>
              </a:r>
              <a:r>
                <a:rPr lang="en-US" sz="1600" i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Dep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 +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&gt; 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&lt;John 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hasCerticate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Cert, 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 +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&gt;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&lt;Cert 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notValidFor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Dep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 +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&gt;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Dep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subOrganizationOf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Univ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 +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&gt;</a:t>
              </a:r>
            </a:p>
          </p:txBody>
        </p:sp>
        <p:sp>
          <p:nvSpPr>
            <p:cNvPr id="42" name="23 - TextBox"/>
            <p:cNvSpPr txBox="1">
              <a:spLocks noChangeArrowheads="1"/>
            </p:cNvSpPr>
            <p:nvPr/>
          </p:nvSpPr>
          <p:spPr bwMode="auto">
            <a:xfrm>
              <a:off x="381000" y="4267200"/>
              <a:ext cx="3505200" cy="1200329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File02 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-------------------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&lt;John </a:t>
              </a:r>
              <a:r>
                <a:rPr lang="en-US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acceptedBy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Dep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(</a:t>
              </a:r>
              <a:r>
                <a:rPr lang="el-GR" sz="14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+</a:t>
              </a:r>
              <a:r>
                <a:rPr lang="el-GR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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r1)&gt;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&lt;John </a:t>
              </a:r>
              <a:r>
                <a:rPr lang="en-US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acceptedBy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Dep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(¬,</a:t>
              </a:r>
              <a:r>
                <a:rPr lang="el-GR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 +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r2)&gt;</a:t>
              </a:r>
              <a:endParaRPr lang="en-US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45" name="28 - Ομάδα"/>
          <p:cNvGrpSpPr/>
          <p:nvPr/>
        </p:nvGrpSpPr>
        <p:grpSpPr>
          <a:xfrm>
            <a:off x="3886200" y="1524000"/>
            <a:ext cx="4800600" cy="4267200"/>
            <a:chOff x="3886200" y="1524000"/>
            <a:chExt cx="4800600" cy="4267200"/>
          </a:xfrm>
        </p:grpSpPr>
        <p:grpSp>
          <p:nvGrpSpPr>
            <p:cNvPr id="46" name="27 - Ομάδα"/>
            <p:cNvGrpSpPr/>
            <p:nvPr/>
          </p:nvGrpSpPr>
          <p:grpSpPr>
            <a:xfrm>
              <a:off x="3886200" y="1524000"/>
              <a:ext cx="4800600" cy="4267200"/>
              <a:chOff x="3962400" y="1524000"/>
              <a:chExt cx="4800600" cy="4267200"/>
            </a:xfrm>
          </p:grpSpPr>
          <p:grpSp>
            <p:nvGrpSpPr>
              <p:cNvPr id="51" name="20 - Ομάδα"/>
              <p:cNvGrpSpPr/>
              <p:nvPr/>
            </p:nvGrpSpPr>
            <p:grpSpPr>
              <a:xfrm>
                <a:off x="3962400" y="1524000"/>
                <a:ext cx="4800600" cy="4267200"/>
                <a:chOff x="3962400" y="1524000"/>
                <a:chExt cx="4800600" cy="4267200"/>
              </a:xfrm>
            </p:grpSpPr>
            <p:grpSp>
              <p:nvGrpSpPr>
                <p:cNvPr id="55" name="25 - Ομάδα"/>
                <p:cNvGrpSpPr/>
                <p:nvPr/>
              </p:nvGrpSpPr>
              <p:grpSpPr>
                <a:xfrm>
                  <a:off x="4350058" y="1524000"/>
                  <a:ext cx="4412942" cy="4267200"/>
                  <a:chOff x="4350058" y="1524000"/>
                  <a:chExt cx="4412942" cy="4267200"/>
                </a:xfrm>
              </p:grpSpPr>
              <p:sp>
                <p:nvSpPr>
                  <p:cNvPr id="57" name="16 - Ορθογώνιο"/>
                  <p:cNvSpPr/>
                  <p:nvPr/>
                </p:nvSpPr>
                <p:spPr bwMode="auto">
                  <a:xfrm>
                    <a:off x="4350058" y="1524000"/>
                    <a:ext cx="4412942" cy="4267200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>
                      <a:latin typeface="Calibri" pitchFamily="34" charset="0"/>
                      <a:cs typeface="Calibri" pitchFamily="34" charset="0"/>
                    </a:endParaRPr>
                  </a:p>
                </p:txBody>
              </p:sp>
              <p:sp>
                <p:nvSpPr>
                  <p:cNvPr id="58" name="21 - TextBox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97876" y="1600200"/>
                    <a:ext cx="3877536" cy="64633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dirty="0" smtClean="0">
                        <a:solidFill>
                          <a:schemeClr val="bg1"/>
                        </a:solidFill>
                        <a:latin typeface="Calibri" pitchFamily="34" charset="0"/>
                        <a:cs typeface="Calibri" pitchFamily="34" charset="0"/>
                      </a:rPr>
                      <a:t>MAP phase Input</a:t>
                    </a:r>
                  </a:p>
                  <a:p>
                    <a:pPr algn="ctr"/>
                    <a:r>
                      <a:rPr lang="en-US" dirty="0" smtClean="0">
                        <a:solidFill>
                          <a:schemeClr val="bg1"/>
                        </a:solidFill>
                        <a:latin typeface="Calibri" pitchFamily="34" charset="0"/>
                        <a:cs typeface="Calibri" pitchFamily="34" charset="0"/>
                      </a:rPr>
                      <a:t>&lt;position in file, literal and knowledge&gt;</a:t>
                    </a:r>
                    <a:endParaRPr lang="en-US" dirty="0">
                      <a:solidFill>
                        <a:schemeClr val="bg1"/>
                      </a:solidFill>
                      <a:latin typeface="Calibri" pitchFamily="34" charset="0"/>
                      <a:cs typeface="Calibri" pitchFamily="34" charset="0"/>
                    </a:endParaRPr>
                  </a:p>
                </p:txBody>
              </p:sp>
            </p:grpSp>
            <p:sp>
              <p:nvSpPr>
                <p:cNvPr id="56" name="19 - Δεξιό βέλος"/>
                <p:cNvSpPr/>
                <p:nvPr/>
              </p:nvSpPr>
              <p:spPr bwMode="auto">
                <a:xfrm>
                  <a:off x="3962400" y="3505200"/>
                  <a:ext cx="609600" cy="685800"/>
                </a:xfrm>
                <a:prstGeom prst="rightArrow">
                  <a:avLst>
                    <a:gd name="adj1" fmla="val 64477"/>
                    <a:gd name="adj2" fmla="val 500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52" name="7 - TextBox"/>
              <p:cNvSpPr txBox="1">
                <a:spLocks noChangeArrowheads="1"/>
              </p:cNvSpPr>
              <p:nvPr/>
            </p:nvSpPr>
            <p:spPr bwMode="auto">
              <a:xfrm>
                <a:off x="4648200" y="4233446"/>
                <a:ext cx="4038600" cy="33855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&lt;key, &lt; </a:t>
                </a:r>
                <a:r>
                  <a:rPr lang="en-US" sz="1600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Dep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1600" i="1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subOrganizationOf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Univ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, (+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Δ,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  <a:sym typeface="Symbol" pitchFamily="18" charset="2"/>
                  </a:rPr>
                  <a:t>+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)&gt;&gt;</a:t>
                </a:r>
                <a:endParaRPr lang="en-US" sz="16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53" name="8 - TextBox"/>
              <p:cNvSpPr txBox="1">
                <a:spLocks noChangeArrowheads="1"/>
              </p:cNvSpPr>
              <p:nvPr/>
            </p:nvSpPr>
            <p:spPr bwMode="auto">
              <a:xfrm>
                <a:off x="4648200" y="4690646"/>
                <a:ext cx="4038600" cy="33855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&lt; key, &lt; John </a:t>
                </a:r>
                <a:r>
                  <a:rPr lang="en-US" sz="1600" i="1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acceptedBy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Dep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, (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  <a:sym typeface="Symbol" pitchFamily="18" charset="2"/>
                  </a:rPr>
                  <a:t>+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, r1)&gt;&gt;</a:t>
                </a:r>
                <a:endParaRPr lang="en-US" sz="16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54" name="10 - TextBox"/>
              <p:cNvSpPr txBox="1">
                <a:spLocks noChangeArrowheads="1"/>
              </p:cNvSpPr>
              <p:nvPr/>
            </p:nvSpPr>
            <p:spPr bwMode="auto">
              <a:xfrm>
                <a:off x="4648200" y="5147846"/>
                <a:ext cx="4038600" cy="33855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&lt; key, &lt; John </a:t>
                </a:r>
                <a:r>
                  <a:rPr lang="en-US" sz="1600" i="1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acceptedBy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1600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Dep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, (¬,</a:t>
                </a:r>
                <a:r>
                  <a:rPr lang="el-GR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  <a:sym typeface="Symbol" pitchFamily="18" charset="2"/>
                  </a:rPr>
                  <a:t> +</a:t>
                </a:r>
                <a:r>
                  <a:rPr lang="en-US" sz="1600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, r2)&gt;&gt;</a:t>
                </a:r>
                <a:endParaRPr lang="en-US" sz="1600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47" name="7 - TextBox"/>
            <p:cNvSpPr txBox="1">
              <a:spLocks noChangeArrowheads="1"/>
            </p:cNvSpPr>
            <p:nvPr/>
          </p:nvSpPr>
          <p:spPr bwMode="auto">
            <a:xfrm>
              <a:off x="4572000" y="2362200"/>
              <a:ext cx="4038600" cy="33855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&lt;key, &lt; John 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sentApplication</a:t>
              </a:r>
              <a:r>
                <a:rPr lang="en-US" sz="1600" i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App, 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 +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&gt;&gt;</a:t>
              </a:r>
              <a:endParaRPr lang="en-US" sz="16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8" name="8 - TextBox"/>
            <p:cNvSpPr txBox="1">
              <a:spLocks noChangeArrowheads="1"/>
            </p:cNvSpPr>
            <p:nvPr/>
          </p:nvSpPr>
          <p:spPr bwMode="auto">
            <a:xfrm>
              <a:off x="4572000" y="2831068"/>
              <a:ext cx="4038600" cy="33855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 key, &lt; App 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completeFor</a:t>
              </a:r>
              <a:r>
                <a:rPr lang="en-US" sz="1600" i="1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Dep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 +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&gt;&gt;</a:t>
              </a:r>
              <a:endParaRPr lang="en-US" sz="16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9" name="10 - TextBox"/>
            <p:cNvSpPr txBox="1">
              <a:spLocks noChangeArrowheads="1"/>
            </p:cNvSpPr>
            <p:nvPr/>
          </p:nvSpPr>
          <p:spPr bwMode="auto">
            <a:xfrm>
              <a:off x="4572000" y="3288268"/>
              <a:ext cx="4038600" cy="33855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 key, &lt; John 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hasCerticate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Cert, 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 +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&gt;&gt;</a:t>
              </a:r>
              <a:endParaRPr lang="en-US" sz="16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0" name="11 - TextBox"/>
            <p:cNvSpPr txBox="1">
              <a:spLocks noChangeArrowheads="1"/>
            </p:cNvSpPr>
            <p:nvPr/>
          </p:nvSpPr>
          <p:spPr bwMode="auto">
            <a:xfrm>
              <a:off x="4572000" y="3745468"/>
              <a:ext cx="4038600" cy="33855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 key, &lt; Cert 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notValidFor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Dep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(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 +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&gt;&gt;</a:t>
              </a:r>
              <a:endParaRPr lang="en-US" sz="16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572000" y="2362200"/>
            <a:ext cx="4038600" cy="1676400"/>
            <a:chOff x="4572000" y="2362200"/>
            <a:chExt cx="4038600" cy="1676400"/>
          </a:xfrm>
        </p:grpSpPr>
        <p:grpSp>
          <p:nvGrpSpPr>
            <p:cNvPr id="60" name="30 - Ομάδα"/>
            <p:cNvGrpSpPr/>
            <p:nvPr/>
          </p:nvGrpSpPr>
          <p:grpSpPr>
            <a:xfrm>
              <a:off x="4572000" y="2362200"/>
              <a:ext cx="4038600" cy="304800"/>
              <a:chOff x="4572000" y="4419600"/>
              <a:chExt cx="4038600" cy="304800"/>
            </a:xfrm>
          </p:grpSpPr>
          <p:cxnSp>
            <p:nvCxnSpPr>
              <p:cNvPr id="70" name="31 - Ευθεία γραμμή σύνδεσης"/>
              <p:cNvCxnSpPr/>
              <p:nvPr/>
            </p:nvCxnSpPr>
            <p:spPr>
              <a:xfrm>
                <a:off x="4572000" y="4419600"/>
                <a:ext cx="4038600" cy="304800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32 - Ευθεία γραμμή σύνδεσης"/>
              <p:cNvCxnSpPr/>
              <p:nvPr/>
            </p:nvCxnSpPr>
            <p:spPr>
              <a:xfrm flipV="1">
                <a:off x="4572000" y="4419600"/>
                <a:ext cx="4038600" cy="304800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38 - Ομάδα"/>
            <p:cNvGrpSpPr/>
            <p:nvPr/>
          </p:nvGrpSpPr>
          <p:grpSpPr>
            <a:xfrm>
              <a:off x="4572000" y="2819400"/>
              <a:ext cx="4038600" cy="304800"/>
              <a:chOff x="4572000" y="4419600"/>
              <a:chExt cx="4038600" cy="304800"/>
            </a:xfrm>
          </p:grpSpPr>
          <p:cxnSp>
            <p:nvCxnSpPr>
              <p:cNvPr id="68" name="39 - Ευθεία γραμμή σύνδεσης"/>
              <p:cNvCxnSpPr/>
              <p:nvPr/>
            </p:nvCxnSpPr>
            <p:spPr>
              <a:xfrm>
                <a:off x="4572000" y="4419600"/>
                <a:ext cx="4038600" cy="304800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40 - Ευθεία γραμμή σύνδεσης"/>
              <p:cNvCxnSpPr/>
              <p:nvPr/>
            </p:nvCxnSpPr>
            <p:spPr>
              <a:xfrm flipV="1">
                <a:off x="4572000" y="4419600"/>
                <a:ext cx="4038600" cy="304800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43 - Ομάδα"/>
            <p:cNvGrpSpPr/>
            <p:nvPr/>
          </p:nvGrpSpPr>
          <p:grpSpPr>
            <a:xfrm>
              <a:off x="4572000" y="3276600"/>
              <a:ext cx="4038600" cy="304800"/>
              <a:chOff x="4572000" y="4419600"/>
              <a:chExt cx="4038600" cy="304800"/>
            </a:xfrm>
          </p:grpSpPr>
          <p:cxnSp>
            <p:nvCxnSpPr>
              <p:cNvPr id="66" name="44 - Ευθεία γραμμή σύνδεσης"/>
              <p:cNvCxnSpPr/>
              <p:nvPr/>
            </p:nvCxnSpPr>
            <p:spPr>
              <a:xfrm>
                <a:off x="4572000" y="4419600"/>
                <a:ext cx="4038600" cy="304800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45 - Ευθεία γραμμή σύνδεσης"/>
              <p:cNvCxnSpPr/>
              <p:nvPr/>
            </p:nvCxnSpPr>
            <p:spPr>
              <a:xfrm flipV="1">
                <a:off x="4572000" y="4419600"/>
                <a:ext cx="4038600" cy="304800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46 - Ομάδα"/>
            <p:cNvGrpSpPr/>
            <p:nvPr/>
          </p:nvGrpSpPr>
          <p:grpSpPr>
            <a:xfrm>
              <a:off x="4572000" y="3733800"/>
              <a:ext cx="4038600" cy="304800"/>
              <a:chOff x="4572000" y="4419600"/>
              <a:chExt cx="4038600" cy="304800"/>
            </a:xfrm>
          </p:grpSpPr>
          <p:cxnSp>
            <p:nvCxnSpPr>
              <p:cNvPr id="64" name="47 - Ευθεία γραμμή σύνδεσης"/>
              <p:cNvCxnSpPr/>
              <p:nvPr/>
            </p:nvCxnSpPr>
            <p:spPr>
              <a:xfrm>
                <a:off x="4572000" y="4419600"/>
                <a:ext cx="4038600" cy="304800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48 - Ευθεία γραμμή σύνδεσης"/>
              <p:cNvCxnSpPr/>
              <p:nvPr/>
            </p:nvCxnSpPr>
            <p:spPr>
              <a:xfrm flipV="1">
                <a:off x="4572000" y="4419600"/>
                <a:ext cx="4038600" cy="304800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sz="3200" dirty="0" smtClean="0"/>
              <a:t>Pass 2: Perform </a:t>
            </a:r>
            <a:r>
              <a:rPr lang="en-US" sz="3200" dirty="0" err="1" smtClean="0"/>
              <a:t>defeasible</a:t>
            </a:r>
            <a:r>
              <a:rPr lang="en-US" sz="3200" dirty="0" smtClean="0"/>
              <a:t> reasoning (2/3)</a:t>
            </a:r>
            <a:endParaRPr lang="en-US" sz="3200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4" name="41 - Ομάδα"/>
          <p:cNvGrpSpPr/>
          <p:nvPr/>
        </p:nvGrpSpPr>
        <p:grpSpPr>
          <a:xfrm>
            <a:off x="228600" y="1981200"/>
            <a:ext cx="3657600" cy="3505200"/>
            <a:chOff x="228600" y="1981200"/>
            <a:chExt cx="3657600" cy="3505200"/>
          </a:xfrm>
        </p:grpSpPr>
        <p:sp>
          <p:nvSpPr>
            <p:cNvPr id="5" name="7 - TextBox"/>
            <p:cNvSpPr txBox="1">
              <a:spLocks noChangeArrowheads="1"/>
            </p:cNvSpPr>
            <p:nvPr/>
          </p:nvSpPr>
          <p:spPr bwMode="auto">
            <a:xfrm>
              <a:off x="304800" y="3352800"/>
              <a:ext cx="3505200" cy="33855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 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Dep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600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subOrganizationOf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600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Univ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(+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+</a:t>
              </a:r>
              <a:r>
                <a:rPr lang="en-US" sz="16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)&gt;</a:t>
              </a:r>
              <a:endParaRPr lang="en-US" sz="16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6" name="8 - TextBox"/>
            <p:cNvSpPr txBox="1">
              <a:spLocks noChangeArrowheads="1"/>
            </p:cNvSpPr>
            <p:nvPr/>
          </p:nvSpPr>
          <p:spPr bwMode="auto">
            <a:xfrm>
              <a:off x="304800" y="3810000"/>
              <a:ext cx="3505200" cy="3693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 John </a:t>
              </a:r>
              <a:r>
                <a:rPr lang="en-US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acceptedBy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Dep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(</a:t>
              </a:r>
              <a:r>
                <a:rPr lang="el-GR" sz="14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+</a:t>
              </a:r>
              <a:r>
                <a:rPr lang="el-GR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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r1)&gt;</a:t>
              </a:r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7" name="10 - TextBox"/>
            <p:cNvSpPr txBox="1">
              <a:spLocks noChangeArrowheads="1"/>
            </p:cNvSpPr>
            <p:nvPr/>
          </p:nvSpPr>
          <p:spPr bwMode="auto">
            <a:xfrm>
              <a:off x="304800" y="4278868"/>
              <a:ext cx="3505200" cy="3693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 John </a:t>
              </a:r>
              <a:r>
                <a:rPr lang="en-US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acceptedBy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Dep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(¬,</a:t>
              </a:r>
              <a:r>
                <a:rPr lang="el-GR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 +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r2)&gt;</a:t>
              </a:r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8" name="8 - Ορθογώνιο"/>
            <p:cNvSpPr/>
            <p:nvPr/>
          </p:nvSpPr>
          <p:spPr bwMode="auto">
            <a:xfrm>
              <a:off x="228600" y="1981200"/>
              <a:ext cx="3657600" cy="35052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21 - TextBox"/>
            <p:cNvSpPr txBox="1">
              <a:spLocks noChangeArrowheads="1"/>
            </p:cNvSpPr>
            <p:nvPr/>
          </p:nvSpPr>
          <p:spPr bwMode="auto">
            <a:xfrm>
              <a:off x="933118" y="2133600"/>
              <a:ext cx="208537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</a:rPr>
                <a:t>MAP phase Output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</a:rPr>
                <a:t>&lt;literal, knowledge&gt;</a:t>
              </a:r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grpSp>
        <p:nvGrpSpPr>
          <p:cNvPr id="11" name="42 - Ομάδα"/>
          <p:cNvGrpSpPr/>
          <p:nvPr/>
        </p:nvGrpSpPr>
        <p:grpSpPr>
          <a:xfrm>
            <a:off x="3962400" y="2057400"/>
            <a:ext cx="1217612" cy="3429000"/>
            <a:chOff x="3973905" y="2162745"/>
            <a:chExt cx="1217612" cy="3429000"/>
          </a:xfrm>
        </p:grpSpPr>
        <p:sp>
          <p:nvSpPr>
            <p:cNvPr id="12" name="18 - Σύννεφο"/>
            <p:cNvSpPr/>
            <p:nvPr/>
          </p:nvSpPr>
          <p:spPr bwMode="auto">
            <a:xfrm rot="16377565">
              <a:off x="2868211" y="3268439"/>
              <a:ext cx="3429000" cy="1217612"/>
            </a:xfrm>
            <a:prstGeom prst="cloud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62 - TextBox"/>
            <p:cNvSpPr txBox="1">
              <a:spLocks noChangeArrowheads="1"/>
            </p:cNvSpPr>
            <p:nvPr/>
          </p:nvSpPr>
          <p:spPr bwMode="auto">
            <a:xfrm rot="16200000">
              <a:off x="2931205" y="3624544"/>
              <a:ext cx="312420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Calibri" pitchFamily="34" charset="0"/>
                </a:rPr>
                <a:t>Grouping/Sorting</a:t>
              </a:r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grpSp>
        <p:nvGrpSpPr>
          <p:cNvPr id="14" name="27 - Ομάδα"/>
          <p:cNvGrpSpPr/>
          <p:nvPr/>
        </p:nvGrpSpPr>
        <p:grpSpPr>
          <a:xfrm>
            <a:off x="5257800" y="1981200"/>
            <a:ext cx="3657600" cy="3505200"/>
            <a:chOff x="5257800" y="1981200"/>
            <a:chExt cx="3657600" cy="3505200"/>
          </a:xfrm>
        </p:grpSpPr>
        <p:sp>
          <p:nvSpPr>
            <p:cNvPr id="15" name="7 - TextBox"/>
            <p:cNvSpPr txBox="1">
              <a:spLocks noChangeArrowheads="1"/>
            </p:cNvSpPr>
            <p:nvPr/>
          </p:nvSpPr>
          <p:spPr bwMode="auto">
            <a:xfrm>
              <a:off x="5486400" y="3200400"/>
              <a:ext cx="3352800" cy="646331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 </a:t>
              </a:r>
              <a:r>
                <a:rPr lang="en-US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Dep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subOrganizationOf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Univ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(+</a:t>
              </a:r>
              <a:r>
                <a:rPr lang="el-GR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Δ,</a:t>
              </a:r>
              <a:r>
                <a:rPr lang="el-GR" sz="14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+</a:t>
              </a:r>
              <a:r>
                <a:rPr lang="el-GR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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)&gt;</a:t>
              </a:r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16" name="8 - TextBox"/>
            <p:cNvSpPr txBox="1">
              <a:spLocks noChangeArrowheads="1"/>
            </p:cNvSpPr>
            <p:nvPr/>
          </p:nvSpPr>
          <p:spPr bwMode="auto">
            <a:xfrm>
              <a:off x="5486400" y="3925669"/>
              <a:ext cx="3352800" cy="646331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&lt; John </a:t>
              </a:r>
              <a:r>
                <a:rPr lang="en-US" i="1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acceptedBy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Dep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&lt;(</a:t>
              </a:r>
              <a:r>
                <a:rPr lang="el-GR" sz="1400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+</a:t>
              </a:r>
              <a:r>
                <a:rPr lang="el-GR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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r1), (¬,</a:t>
              </a:r>
              <a:r>
                <a:rPr lang="el-GR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  <a:sym typeface="Symbol" pitchFamily="18" charset="2"/>
                </a:rPr>
                <a:t> +</a:t>
              </a:r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, r2)&gt;&gt;</a:t>
              </a:r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17" name="15 - Ορθογώνιο"/>
            <p:cNvSpPr/>
            <p:nvPr/>
          </p:nvSpPr>
          <p:spPr bwMode="auto">
            <a:xfrm>
              <a:off x="5257800" y="1981200"/>
              <a:ext cx="3657600" cy="35052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21 - TextBox"/>
            <p:cNvSpPr txBox="1">
              <a:spLocks noChangeArrowheads="1"/>
            </p:cNvSpPr>
            <p:nvPr/>
          </p:nvSpPr>
          <p:spPr bwMode="auto">
            <a:xfrm>
              <a:off x="5791200" y="2133600"/>
              <a:ext cx="281940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</a:rPr>
                <a:t>Reduce phase Input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</a:rPr>
                <a:t>&lt;literal, list(knowledge)&gt;</a:t>
              </a:r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cxnSp>
        <p:nvCxnSpPr>
          <p:cNvPr id="19" name="26 - Ευθύγραμμο βέλος σύνδεσης"/>
          <p:cNvCxnSpPr>
            <a:stCxn id="5" idx="3"/>
            <a:endCxn id="15" idx="1"/>
          </p:cNvCxnSpPr>
          <p:nvPr/>
        </p:nvCxnSpPr>
        <p:spPr bwMode="auto">
          <a:xfrm>
            <a:off x="3810000" y="3522077"/>
            <a:ext cx="1676400" cy="1489"/>
          </a:xfrm>
          <a:prstGeom prst="straightConnector1">
            <a:avLst/>
          </a:prstGeom>
          <a:ln w="25400" cap="flat">
            <a:prstDash val="solid"/>
            <a:tailEnd type="arrow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39 - Ομάδα"/>
          <p:cNvGrpSpPr/>
          <p:nvPr/>
        </p:nvGrpSpPr>
        <p:grpSpPr>
          <a:xfrm>
            <a:off x="3810000" y="3994666"/>
            <a:ext cx="1676400" cy="468868"/>
            <a:chOff x="3810000" y="3994666"/>
            <a:chExt cx="1676400" cy="468868"/>
          </a:xfrm>
        </p:grpSpPr>
        <p:cxnSp>
          <p:nvCxnSpPr>
            <p:cNvPr id="21" name="33 - Ευθύγραμμο βέλος σύνδεσης"/>
            <p:cNvCxnSpPr>
              <a:stCxn id="6" idx="3"/>
              <a:endCxn id="16" idx="1"/>
            </p:cNvCxnSpPr>
            <p:nvPr/>
          </p:nvCxnSpPr>
          <p:spPr bwMode="auto">
            <a:xfrm>
              <a:off x="3810000" y="3994666"/>
              <a:ext cx="1676400" cy="254169"/>
            </a:xfrm>
            <a:prstGeom prst="straightConnector1">
              <a:avLst/>
            </a:prstGeom>
            <a:ln w="25400" cap="flat">
              <a:prstDash val="solid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36 - Ευθύγραμμο βέλος σύνδεσης"/>
            <p:cNvCxnSpPr>
              <a:stCxn id="7" idx="3"/>
              <a:endCxn id="16" idx="1"/>
            </p:cNvCxnSpPr>
            <p:nvPr/>
          </p:nvCxnSpPr>
          <p:spPr bwMode="auto">
            <a:xfrm flipV="1">
              <a:off x="3810000" y="4248835"/>
              <a:ext cx="1676400" cy="214699"/>
            </a:xfrm>
            <a:prstGeom prst="straightConnector1">
              <a:avLst/>
            </a:prstGeom>
            <a:ln w="25400" cap="flat">
              <a:prstDash val="solid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sz="3200" dirty="0" smtClean="0"/>
              <a:t>Pass 2: Perform </a:t>
            </a:r>
            <a:r>
              <a:rPr lang="en-US" sz="3200" dirty="0" err="1" smtClean="0"/>
              <a:t>defeasible</a:t>
            </a:r>
            <a:r>
              <a:rPr lang="en-US" sz="3200" dirty="0" smtClean="0"/>
              <a:t> reasoning (3/3)</a:t>
            </a:r>
            <a:endParaRPr lang="en-US" sz="3200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4" name="9 - Ομάδα"/>
          <p:cNvGrpSpPr/>
          <p:nvPr/>
        </p:nvGrpSpPr>
        <p:grpSpPr>
          <a:xfrm>
            <a:off x="2743200" y="1981200"/>
            <a:ext cx="3657600" cy="3505200"/>
            <a:chOff x="2743200" y="1981200"/>
            <a:chExt cx="3657600" cy="3505200"/>
          </a:xfrm>
        </p:grpSpPr>
        <p:grpSp>
          <p:nvGrpSpPr>
            <p:cNvPr id="5" name="8 - Ομάδα"/>
            <p:cNvGrpSpPr/>
            <p:nvPr/>
          </p:nvGrpSpPr>
          <p:grpSpPr>
            <a:xfrm>
              <a:off x="2743200" y="1981200"/>
              <a:ext cx="3657600" cy="3505200"/>
              <a:chOff x="2743200" y="1981200"/>
              <a:chExt cx="3657600" cy="3505200"/>
            </a:xfrm>
          </p:grpSpPr>
          <p:sp>
            <p:nvSpPr>
              <p:cNvPr id="7" name="7 - TextBox"/>
              <p:cNvSpPr txBox="1">
                <a:spLocks noChangeArrowheads="1"/>
              </p:cNvSpPr>
              <p:nvPr/>
            </p:nvSpPr>
            <p:spPr bwMode="auto">
              <a:xfrm>
                <a:off x="2971800" y="3897868"/>
                <a:ext cx="3276600" cy="369332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&lt;</a:t>
                </a:r>
                <a:r>
                  <a:rPr lang="en-US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 John </a:t>
                </a:r>
                <a:r>
                  <a:rPr lang="en-US" i="1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acceptedBy</a:t>
                </a:r>
                <a:r>
                  <a:rPr lang="en-US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Dep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, (+</a:t>
                </a:r>
                <a:r>
                  <a:rPr lang="el-GR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  <a:sym typeface="Symbol" pitchFamily="18" charset="2"/>
                  </a:rPr>
                  <a:t>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)&gt;</a:t>
                </a:r>
                <a:endParaRPr lang="en-US" dirty="0" smtClean="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  <p:sp>
            <p:nvSpPr>
              <p:cNvPr id="8" name="5 - Ορθογώνιο"/>
              <p:cNvSpPr/>
              <p:nvPr/>
            </p:nvSpPr>
            <p:spPr bwMode="auto">
              <a:xfrm>
                <a:off x="2743200" y="1981200"/>
                <a:ext cx="3657600" cy="35052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21 - TextBox"/>
              <p:cNvSpPr txBox="1">
                <a:spLocks noChangeArrowheads="1"/>
              </p:cNvSpPr>
              <p:nvPr/>
            </p:nvSpPr>
            <p:spPr bwMode="auto">
              <a:xfrm>
                <a:off x="3048000" y="2133600"/>
                <a:ext cx="3124200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Calibri" pitchFamily="34" charset="0"/>
                  </a:rPr>
                  <a:t>Reduce phase Output 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Calibri" pitchFamily="34" charset="0"/>
                  </a:rPr>
                  <a:t>(Final Output)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Calibri" pitchFamily="34" charset="0"/>
                  </a:rPr>
                  <a:t>&lt;Conclusions after reasoning&gt;</a:t>
                </a:r>
                <a:endParaRPr lang="en-US" dirty="0">
                  <a:solidFill>
                    <a:schemeClr val="bg1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6" name="7 - TextBox"/>
            <p:cNvSpPr txBox="1">
              <a:spLocks noChangeArrowheads="1"/>
            </p:cNvSpPr>
            <p:nvPr/>
          </p:nvSpPr>
          <p:spPr bwMode="auto">
            <a:xfrm>
              <a:off x="2971800" y="3429000"/>
              <a:ext cx="3276600" cy="36933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No output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Ranging the number of facts from 1 to 8 billions</a:t>
            </a:r>
          </a:p>
          <a:p>
            <a:r>
              <a:rPr lang="en-US" dirty="0" smtClean="0"/>
              <a:t>Using 1 to 16 nodes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Linear performance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KR 2012 – Results (1/2)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1295401"/>
            <a:ext cx="4454473" cy="3200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Scaled speedup (speedup per node)</a:t>
            </a:r>
          </a:p>
          <a:p>
            <a:r>
              <a:rPr lang="en-US" dirty="0" smtClean="0"/>
              <a:t>Ranging the number of facts from 1 to 8 billions</a:t>
            </a:r>
          </a:p>
          <a:p>
            <a:r>
              <a:rPr lang="en-US" dirty="0" smtClean="0"/>
              <a:t>Using 1 to 16 nodes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Performance</a:t>
            </a:r>
          </a:p>
          <a:p>
            <a:pPr lvl="1"/>
            <a:r>
              <a:rPr lang="en-US" dirty="0" err="1" smtClean="0">
                <a:solidFill>
                  <a:srgbClr val="FFC000"/>
                </a:solidFill>
              </a:rPr>
              <a:t>Superlinear</a:t>
            </a:r>
            <a:r>
              <a:rPr lang="en-US" dirty="0" smtClean="0"/>
              <a:t> due to </a:t>
            </a:r>
            <a:r>
              <a:rPr lang="en-US" dirty="0" smtClean="0">
                <a:solidFill>
                  <a:srgbClr val="FFC000"/>
                </a:solidFill>
              </a:rPr>
              <a:t>large RAM</a:t>
            </a:r>
          </a:p>
          <a:p>
            <a:pPr lvl="1"/>
            <a:r>
              <a:rPr lang="en-US" dirty="0" err="1" smtClean="0">
                <a:solidFill>
                  <a:srgbClr val="FFC000"/>
                </a:solidFill>
              </a:rPr>
              <a:t>Sublinear</a:t>
            </a:r>
            <a:r>
              <a:rPr lang="en-US" dirty="0" smtClean="0"/>
              <a:t> is generally </a:t>
            </a:r>
            <a:r>
              <a:rPr lang="en-US" dirty="0" smtClean="0">
                <a:solidFill>
                  <a:srgbClr val="FFC000"/>
                </a:solidFill>
              </a:rPr>
              <a:t>expected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KR 2012 – Results (2/2)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1295400"/>
            <a:ext cx="448818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Ranging the number of rules from 2 to 16</a:t>
            </a:r>
          </a:p>
          <a:p>
            <a:r>
              <a:rPr lang="en-US" dirty="0" smtClean="0"/>
              <a:t>Using 1 to 16 nodes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Linear performance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ECAI 2012 – Results (1/2)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1295400"/>
            <a:ext cx="445922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 time during the second pass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Good load-balancing properties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ECAI 2012 – Results (2/2)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1" y="1295400"/>
            <a:ext cx="4496874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Ranging the number of facts from 125 millions to 1 billion</a:t>
            </a:r>
          </a:p>
          <a:p>
            <a:r>
              <a:rPr lang="en-US" dirty="0" smtClean="0"/>
              <a:t>Using 40 cores</a:t>
            </a:r>
          </a:p>
          <a:p>
            <a:r>
              <a:rPr lang="en-US" dirty="0" err="1" smtClean="0">
                <a:solidFill>
                  <a:srgbClr val="FFC000"/>
                </a:solidFill>
              </a:rPr>
              <a:t>Sublinear</a:t>
            </a:r>
            <a:r>
              <a:rPr lang="en-US" dirty="0" smtClean="0">
                <a:solidFill>
                  <a:srgbClr val="FFC000"/>
                </a:solidFill>
              </a:rPr>
              <a:t> performance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ISWC SSWS+HPCSW 2012 (1/3)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799" y="1295400"/>
            <a:ext cx="4461641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of 1 billion facts</a:t>
            </a:r>
          </a:p>
          <a:p>
            <a:r>
              <a:rPr lang="en-US" dirty="0" smtClean="0"/>
              <a:t>Using 40 cores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40 Reduce tasks</a:t>
            </a:r>
          </a:p>
          <a:p>
            <a:r>
              <a:rPr lang="en-US" dirty="0" smtClean="0"/>
              <a:t>Minimum, average and maximum reduce task runtime for each job indicate </a:t>
            </a:r>
            <a:r>
              <a:rPr lang="en-US" dirty="0" smtClean="0">
                <a:solidFill>
                  <a:srgbClr val="FFC000"/>
                </a:solidFill>
              </a:rPr>
              <a:t>good load balance properties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ISWC SSWS+HPCSW 2012 (2/3)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1295400"/>
            <a:ext cx="4500509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of 1 billion facts</a:t>
            </a:r>
          </a:p>
          <a:p>
            <a:r>
              <a:rPr lang="en-US" dirty="0" smtClean="0"/>
              <a:t>Using 40 cores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400 Reduce tasks</a:t>
            </a:r>
          </a:p>
          <a:p>
            <a:r>
              <a:rPr lang="en-US" dirty="0" smtClean="0"/>
              <a:t>Minimum, average and maximum reduce task runtime for each job indicate </a:t>
            </a:r>
            <a:r>
              <a:rPr lang="en-US" dirty="0" smtClean="0">
                <a:solidFill>
                  <a:srgbClr val="FFC000"/>
                </a:solidFill>
              </a:rPr>
              <a:t>good load balance properties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ISWC SSWS+HPCSW 2012 (3/3)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1295399"/>
            <a:ext cx="4495800" cy="3377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Agenda  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6"/>
          </p:nvPr>
        </p:nvSpPr>
        <p:spPr>
          <a:xfrm>
            <a:off x="2362200" y="1447800"/>
            <a:ext cx="6629400" cy="838200"/>
          </a:xfrm>
        </p:spPr>
        <p:txBody>
          <a:bodyPr>
            <a:normAutofit/>
          </a:bodyPr>
          <a:lstStyle/>
          <a:p>
            <a:r>
              <a:rPr lang="en-US" sz="2000" b="1" dirty="0"/>
              <a:t>Scalable RDFS Reasoning Using </a:t>
            </a:r>
            <a:r>
              <a:rPr lang="en-US" sz="2000" b="1" dirty="0" err="1"/>
              <a:t>MapReduce</a:t>
            </a:r>
            <a:r>
              <a:rPr lang="en-US" sz="2000" b="1" dirty="0"/>
              <a:t> (</a:t>
            </a:r>
            <a:r>
              <a:rPr lang="en-US" sz="2000" b="1" dirty="0" err="1"/>
              <a:t>Raghava</a:t>
            </a:r>
            <a:r>
              <a:rPr lang="en-US" sz="2000" b="1" dirty="0"/>
              <a:t>)</a:t>
            </a:r>
          </a:p>
          <a:p>
            <a:pPr lvl="0"/>
            <a:endParaRPr lang="en-US" sz="2000" b="1" dirty="0" smtClean="0"/>
          </a:p>
          <a:p>
            <a:endParaRPr lang="en-US" sz="2000" b="1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7"/>
          </p:nvPr>
        </p:nvSpPr>
        <p:spPr>
          <a:xfrm>
            <a:off x="2362200" y="2266950"/>
            <a:ext cx="6629400" cy="838200"/>
          </a:xfrm>
        </p:spPr>
        <p:txBody>
          <a:bodyPr>
            <a:noAutofit/>
          </a:bodyPr>
          <a:lstStyle/>
          <a:p>
            <a:pPr lvl="0"/>
            <a:r>
              <a:rPr lang="en-US" sz="2000" b="1" dirty="0" smtClean="0"/>
              <a:t>Applications (</a:t>
            </a:r>
            <a:r>
              <a:rPr lang="en-US" sz="2000" b="1" dirty="0" err="1" smtClean="0"/>
              <a:t>Raghava</a:t>
            </a:r>
            <a:r>
              <a:rPr lang="en-US" sz="2000" b="1" dirty="0" smtClean="0"/>
              <a:t>, Jeff)</a:t>
            </a:r>
            <a:endParaRPr lang="en-US" sz="2000" dirty="0"/>
          </a:p>
        </p:txBody>
      </p:sp>
      <p:sp>
        <p:nvSpPr>
          <p:cNvPr id="24" name="Right Arrow Callout 23"/>
          <p:cNvSpPr/>
          <p:nvPr/>
        </p:nvSpPr>
        <p:spPr>
          <a:xfrm>
            <a:off x="457200" y="1465200"/>
            <a:ext cx="1828800" cy="533400"/>
          </a:xfrm>
          <a:prstGeom prst="rightArrow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2:00pm – 2:45pm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ight Arrow Callout 25"/>
          <p:cNvSpPr/>
          <p:nvPr/>
        </p:nvSpPr>
        <p:spPr>
          <a:xfrm>
            <a:off x="457200" y="2280000"/>
            <a:ext cx="1828800" cy="533400"/>
          </a:xfrm>
          <a:prstGeom prst="rightArrowCallout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2:45pm – 3:30pm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ight Arrow Callout 27"/>
          <p:cNvSpPr/>
          <p:nvPr/>
        </p:nvSpPr>
        <p:spPr>
          <a:xfrm>
            <a:off x="457200" y="389490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4:00pm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4:45pm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5"/>
          </p:nvPr>
        </p:nvSpPr>
        <p:spPr>
          <a:xfrm>
            <a:off x="2362200" y="38862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 smtClean="0"/>
              <a:t>Lesson Learned and Conclusions (</a:t>
            </a:r>
            <a:r>
              <a:rPr lang="en-US" sz="2000" b="1" dirty="0"/>
              <a:t>Jeff, </a:t>
            </a:r>
            <a:r>
              <a:rPr lang="en-US" sz="2000" b="1" dirty="0" err="1"/>
              <a:t>Raghava</a:t>
            </a:r>
            <a:r>
              <a:rPr lang="en-US" sz="2000" b="1" dirty="0"/>
              <a:t>)</a:t>
            </a:r>
          </a:p>
        </p:txBody>
      </p:sp>
      <p:sp>
        <p:nvSpPr>
          <p:cNvPr id="9" name="Right Arrow Callout 8"/>
          <p:cNvSpPr/>
          <p:nvPr/>
        </p:nvSpPr>
        <p:spPr>
          <a:xfrm>
            <a:off x="457200" y="313290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:30pm –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:00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45"/>
          <p:cNvSpPr>
            <a:spLocks noGrp="1"/>
          </p:cNvSpPr>
          <p:nvPr>
            <p:ph type="body" sz="quarter" idx="15"/>
          </p:nvPr>
        </p:nvSpPr>
        <p:spPr>
          <a:xfrm>
            <a:off x="2362200" y="31242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 smtClean="0"/>
              <a:t>Coffee break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xmlns="" val="246915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it-IT" dirty="0" smtClean="0"/>
              <a:t>Well-Founded Semantics (1/6)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Each program has one well-founded model</a:t>
            </a:r>
          </a:p>
          <a:p>
            <a:r>
              <a:rPr lang="it-IT" dirty="0" smtClean="0"/>
              <a:t>Three-valued Herbrand model</a:t>
            </a:r>
            <a:endParaRPr lang="it-IT" dirty="0"/>
          </a:p>
        </p:txBody>
      </p: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it-IT" dirty="0" smtClean="0"/>
              <a:t>Well-Founded Semantics (2/6)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  <p:sp>
        <p:nvSpPr>
          <p:cNvPr id="15" name="Oval 18"/>
          <p:cNvSpPr/>
          <p:nvPr/>
        </p:nvSpPr>
        <p:spPr>
          <a:xfrm>
            <a:off x="1295400" y="1885487"/>
            <a:ext cx="7162800" cy="344851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8"/>
          <p:cNvSpPr/>
          <p:nvPr/>
        </p:nvSpPr>
        <p:spPr>
          <a:xfrm>
            <a:off x="1295400" y="2238144"/>
            <a:ext cx="4572000" cy="27432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Oval 19"/>
          <p:cNvSpPr/>
          <p:nvPr/>
        </p:nvSpPr>
        <p:spPr>
          <a:xfrm>
            <a:off x="1295401" y="2671483"/>
            <a:ext cx="2438400" cy="187652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true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CasellaDiTesto 10"/>
          <p:cNvSpPr txBox="1"/>
          <p:nvPr/>
        </p:nvSpPr>
        <p:spPr>
          <a:xfrm>
            <a:off x="3798849" y="3348133"/>
            <a:ext cx="1673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 smtClean="0">
                <a:solidFill>
                  <a:schemeClr val="bg1"/>
                </a:solidFill>
              </a:rPr>
              <a:t>undefined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19" name="CasellaDiTesto 11"/>
          <p:cNvSpPr txBox="1"/>
          <p:nvPr/>
        </p:nvSpPr>
        <p:spPr>
          <a:xfrm>
            <a:off x="6553200" y="3348133"/>
            <a:ext cx="858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>
                <a:solidFill>
                  <a:schemeClr val="bg1"/>
                </a:solidFill>
              </a:rPr>
              <a:t>false</a:t>
            </a:r>
            <a:endParaRPr lang="it-IT" sz="2800" dirty="0">
              <a:solidFill>
                <a:schemeClr val="bg1"/>
              </a:solidFill>
            </a:endParaRPr>
          </a:p>
        </p:txBody>
      </p:sp>
      <p:cxnSp>
        <p:nvCxnSpPr>
          <p:cNvPr id="20" name="Connettore 1 13"/>
          <p:cNvCxnSpPr>
            <a:stCxn id="15" idx="7"/>
          </p:cNvCxnSpPr>
          <p:nvPr/>
        </p:nvCxnSpPr>
        <p:spPr>
          <a:xfrm flipV="1">
            <a:off x="7409232" y="1795512"/>
            <a:ext cx="286968" cy="5949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15"/>
          <p:cNvCxnSpPr/>
          <p:nvPr/>
        </p:nvCxnSpPr>
        <p:spPr>
          <a:xfrm flipH="1">
            <a:off x="1295401" y="4548005"/>
            <a:ext cx="1219200" cy="1431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18"/>
          <p:cNvSpPr txBox="1"/>
          <p:nvPr/>
        </p:nvSpPr>
        <p:spPr>
          <a:xfrm>
            <a:off x="152400" y="4267200"/>
            <a:ext cx="1298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True </a:t>
            </a:r>
            <a:r>
              <a:rPr lang="it-IT" sz="2000" dirty="0" err="1" smtClean="0">
                <a:solidFill>
                  <a:schemeClr val="bg1"/>
                </a:solidFill>
              </a:rPr>
              <a:t>atoms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23" name="Connettore 1 21"/>
          <p:cNvCxnSpPr>
            <a:stCxn id="16" idx="0"/>
          </p:cNvCxnSpPr>
          <p:nvPr/>
        </p:nvCxnSpPr>
        <p:spPr>
          <a:xfrm flipH="1" flipV="1">
            <a:off x="2133600" y="2026427"/>
            <a:ext cx="1447800" cy="2117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4"/>
          <p:cNvSpPr txBox="1"/>
          <p:nvPr/>
        </p:nvSpPr>
        <p:spPr>
          <a:xfrm>
            <a:off x="304800" y="1600200"/>
            <a:ext cx="1886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Non-false </a:t>
            </a:r>
            <a:r>
              <a:rPr lang="it-IT" sz="2000" dirty="0" err="1" smtClean="0">
                <a:solidFill>
                  <a:schemeClr val="bg1"/>
                </a:solidFill>
              </a:rPr>
              <a:t>atoms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25" name="CasellaDiTesto 14"/>
          <p:cNvSpPr txBox="1"/>
          <p:nvPr/>
        </p:nvSpPr>
        <p:spPr>
          <a:xfrm>
            <a:off x="7315200" y="1383268"/>
            <a:ext cx="1719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 smtClean="0">
                <a:solidFill>
                  <a:schemeClr val="bg1"/>
                </a:solidFill>
              </a:rPr>
              <a:t>Herbrand</a:t>
            </a:r>
            <a:r>
              <a:rPr lang="it-IT" sz="2000" dirty="0" smtClean="0">
                <a:solidFill>
                  <a:schemeClr val="bg1"/>
                </a:solidFill>
              </a:rPr>
              <a:t> base</a:t>
            </a:r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it-IT" dirty="0" smtClean="0"/>
              <a:t>Well-Founded Semantics (3/6)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C000"/>
                </a:solidFill>
              </a:rPr>
              <a:t>Alternating </a:t>
            </a:r>
            <a:r>
              <a:rPr lang="en-US" dirty="0" err="1" smtClean="0">
                <a:solidFill>
                  <a:srgbClr val="FFC000"/>
                </a:solidFill>
              </a:rPr>
              <a:t>Fixpoint</a:t>
            </a:r>
            <a:r>
              <a:rPr lang="en-US" dirty="0" smtClean="0">
                <a:solidFill>
                  <a:srgbClr val="FFC000"/>
                </a:solidFill>
              </a:rPr>
              <a:t> Procedure </a:t>
            </a:r>
            <a:r>
              <a:rPr lang="en-US" dirty="0" smtClean="0"/>
              <a:t>is applicable to </a:t>
            </a:r>
            <a:r>
              <a:rPr lang="en-US" dirty="0" err="1" smtClean="0"/>
              <a:t>MapReduce</a:t>
            </a:r>
            <a:endParaRPr lang="en-US" dirty="0" smtClean="0"/>
          </a:p>
          <a:p>
            <a:r>
              <a:rPr lang="en-US" dirty="0" smtClean="0"/>
              <a:t>Computing and storing </a:t>
            </a:r>
            <a:r>
              <a:rPr lang="en-US" dirty="0" smtClean="0">
                <a:solidFill>
                  <a:srgbClr val="FFC000"/>
                </a:solidFill>
              </a:rPr>
              <a:t>true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C000"/>
                </a:solidFill>
              </a:rPr>
              <a:t>undefined</a:t>
            </a:r>
            <a:r>
              <a:rPr lang="en-US" dirty="0" smtClean="0"/>
              <a:t> literals is feasible for Big Data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it-IT" dirty="0" smtClean="0"/>
              <a:t>Well-Founded Semantics (4/6)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rgbClr val="FFC000"/>
                </a:solidFill>
              </a:rPr>
              <a:t>Monotonicity</a:t>
            </a:r>
            <a:r>
              <a:rPr lang="en-US" dirty="0" smtClean="0">
                <a:solidFill>
                  <a:srgbClr val="FFC000"/>
                </a:solidFill>
              </a:rPr>
              <a:t> formally</a:t>
            </a:r>
            <a:endParaRPr lang="fi-FI" sz="3600" dirty="0" smtClean="0"/>
          </a:p>
          <a:p>
            <a:pPr algn="ctr">
              <a:buNone/>
            </a:pPr>
            <a:r>
              <a:rPr lang="fi-FI" sz="3600" dirty="0" smtClean="0"/>
              <a:t>K</a:t>
            </a:r>
            <a:r>
              <a:rPr lang="fi-FI" sz="3600" baseline="-25000" dirty="0" smtClean="0"/>
              <a:t>i</a:t>
            </a:r>
            <a:r>
              <a:rPr lang="fi-FI" sz="3600" dirty="0" smtClean="0"/>
              <a:t> </a:t>
            </a:r>
            <a:r>
              <a:rPr lang="en-US" sz="3600" dirty="0" smtClean="0"/>
              <a:t>⊆</a:t>
            </a:r>
            <a:r>
              <a:rPr lang="fi-FI" sz="3600" dirty="0" smtClean="0"/>
              <a:t> K</a:t>
            </a:r>
            <a:r>
              <a:rPr lang="fi-FI" sz="3600" baseline="-25000" dirty="0" smtClean="0"/>
              <a:t>i+1</a:t>
            </a:r>
            <a:r>
              <a:rPr lang="fi-FI" sz="3600" dirty="0" smtClean="0"/>
              <a:t>, U</a:t>
            </a:r>
            <a:r>
              <a:rPr lang="fi-FI" sz="3600" baseline="-25000" dirty="0" smtClean="0"/>
              <a:t>i</a:t>
            </a:r>
            <a:r>
              <a:rPr lang="fi-FI" sz="3600" dirty="0" smtClean="0"/>
              <a:t> ⊇ U</a:t>
            </a:r>
            <a:r>
              <a:rPr lang="fi-FI" sz="3600" baseline="-25000" dirty="0" smtClean="0"/>
              <a:t>i+1</a:t>
            </a:r>
            <a:r>
              <a:rPr lang="fi-FI" sz="3600" dirty="0" smtClean="0"/>
              <a:t>, K</a:t>
            </a:r>
            <a:r>
              <a:rPr lang="fi-FI" sz="3600" baseline="-25000" dirty="0" smtClean="0"/>
              <a:t>i</a:t>
            </a:r>
            <a:r>
              <a:rPr lang="fi-FI" sz="3600" dirty="0" smtClean="0"/>
              <a:t> </a:t>
            </a:r>
            <a:r>
              <a:rPr lang="en-US" sz="3600" dirty="0" smtClean="0"/>
              <a:t>⊆</a:t>
            </a:r>
            <a:r>
              <a:rPr lang="fi-FI" sz="3600" dirty="0" smtClean="0"/>
              <a:t> U</a:t>
            </a:r>
            <a:r>
              <a:rPr lang="fi-FI" sz="3600" baseline="-25000" dirty="0" smtClean="0"/>
              <a:t>i</a:t>
            </a:r>
            <a:endParaRPr lang="fi-FI" dirty="0" smtClean="0">
              <a:solidFill>
                <a:srgbClr val="FF0000"/>
              </a:solidFill>
            </a:endParaRPr>
          </a:p>
          <a:p>
            <a:r>
              <a:rPr lang="en-US" dirty="0" err="1" smtClean="0">
                <a:solidFill>
                  <a:srgbClr val="FFC000"/>
                </a:solidFill>
              </a:rPr>
              <a:t>Monotonicity</a:t>
            </a:r>
            <a:r>
              <a:rPr lang="en-US" dirty="0" smtClean="0">
                <a:solidFill>
                  <a:srgbClr val="FFC000"/>
                </a:solidFill>
              </a:rPr>
              <a:t> visually</a:t>
            </a:r>
          </a:p>
        </p:txBody>
      </p:sp>
      <p:sp>
        <p:nvSpPr>
          <p:cNvPr id="4" name="Oval 3"/>
          <p:cNvSpPr/>
          <p:nvPr/>
        </p:nvSpPr>
        <p:spPr>
          <a:xfrm>
            <a:off x="990599" y="3657600"/>
            <a:ext cx="2209800" cy="1295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90598" y="3810000"/>
            <a:ext cx="1295401" cy="9906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4084" y="3987225"/>
            <a:ext cx="460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K</a:t>
            </a:r>
            <a:r>
              <a:rPr lang="en-US" sz="3200" baseline="-25000" dirty="0" err="1" smtClean="0">
                <a:solidFill>
                  <a:schemeClr val="bg1"/>
                </a:solidFill>
              </a:rPr>
              <a:t>i</a:t>
            </a:r>
            <a:endParaRPr lang="en-US" sz="3200" baseline="-25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78352" y="3987225"/>
            <a:ext cx="736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K</a:t>
            </a:r>
            <a:r>
              <a:rPr lang="en-US" sz="3200" baseline="-25000" dirty="0" smtClean="0">
                <a:solidFill>
                  <a:schemeClr val="bg1"/>
                </a:solidFill>
              </a:rPr>
              <a:t>i+1</a:t>
            </a:r>
            <a:endParaRPr lang="en-US" sz="3200" baseline="-25000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505200" y="3733800"/>
            <a:ext cx="2209800" cy="1295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505199" y="3886200"/>
            <a:ext cx="1447800" cy="9906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3799" y="4063425"/>
            <a:ext cx="785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U</a:t>
            </a:r>
            <a:r>
              <a:rPr lang="en-US" sz="3200" baseline="-25000" dirty="0" smtClean="0">
                <a:solidFill>
                  <a:schemeClr val="bg1"/>
                </a:solidFill>
              </a:rPr>
              <a:t>i+1</a:t>
            </a:r>
            <a:endParaRPr lang="en-US" sz="3200" baseline="-25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5654" y="4063425"/>
            <a:ext cx="510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U</a:t>
            </a:r>
            <a:r>
              <a:rPr lang="en-US" sz="3200" baseline="-25000" dirty="0" err="1" smtClean="0">
                <a:solidFill>
                  <a:schemeClr val="bg1"/>
                </a:solidFill>
              </a:rPr>
              <a:t>i</a:t>
            </a:r>
            <a:endParaRPr lang="en-US" sz="3200" baseline="-250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172200" y="3657600"/>
            <a:ext cx="2209800" cy="12954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172199" y="3810000"/>
            <a:ext cx="1295401" cy="9906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55685" y="3987225"/>
            <a:ext cx="460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K</a:t>
            </a:r>
            <a:r>
              <a:rPr lang="en-US" sz="3200" baseline="-25000" dirty="0" err="1" smtClean="0">
                <a:solidFill>
                  <a:schemeClr val="bg1"/>
                </a:solidFill>
              </a:rPr>
              <a:t>i</a:t>
            </a:r>
            <a:endParaRPr lang="en-US" sz="3200" baseline="-25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30254" y="3987225"/>
            <a:ext cx="510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</a:rPr>
              <a:t>U</a:t>
            </a:r>
            <a:r>
              <a:rPr lang="en-US" sz="3200" baseline="-25000" dirty="0" err="1" smtClean="0">
                <a:solidFill>
                  <a:schemeClr val="bg1"/>
                </a:solidFill>
              </a:rPr>
              <a:t>i</a:t>
            </a:r>
            <a:endParaRPr lang="en-US" sz="32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it-IT" dirty="0" smtClean="0"/>
              <a:t>Well-Founded Semantics (5/6)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C000"/>
                </a:solidFill>
              </a:rPr>
              <a:t>Inference procedure visually</a:t>
            </a:r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7" name="Group 27"/>
          <p:cNvGrpSpPr/>
          <p:nvPr/>
        </p:nvGrpSpPr>
        <p:grpSpPr>
          <a:xfrm>
            <a:off x="914400" y="2133600"/>
            <a:ext cx="2895600" cy="1524000"/>
            <a:chOff x="914400" y="2133600"/>
            <a:chExt cx="2895600" cy="1524000"/>
          </a:xfrm>
          <a:solidFill>
            <a:schemeClr val="bg2">
              <a:lumMod val="75000"/>
            </a:schemeClr>
          </a:solidFill>
        </p:grpSpPr>
        <p:sp>
          <p:nvSpPr>
            <p:cNvPr id="8" name="Oval 7"/>
            <p:cNvSpPr/>
            <p:nvPr/>
          </p:nvSpPr>
          <p:spPr>
            <a:xfrm>
              <a:off x="914400" y="2133600"/>
              <a:ext cx="2895600" cy="15240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58878" y="2590800"/>
              <a:ext cx="6415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U</a:t>
              </a:r>
              <a:r>
                <a:rPr lang="en-US" sz="3200" baseline="-25000" dirty="0" smtClean="0"/>
                <a:t>0</a:t>
              </a:r>
              <a:endParaRPr lang="en-US" sz="3200" baseline="-25000" dirty="0"/>
            </a:p>
          </p:txBody>
        </p:sp>
      </p:grpSp>
      <p:grpSp>
        <p:nvGrpSpPr>
          <p:cNvPr id="11" name="Group 29"/>
          <p:cNvGrpSpPr/>
          <p:nvPr/>
        </p:nvGrpSpPr>
        <p:grpSpPr>
          <a:xfrm>
            <a:off x="5105400" y="2133600"/>
            <a:ext cx="2362200" cy="1524000"/>
            <a:chOff x="4953000" y="2133600"/>
            <a:chExt cx="2362200" cy="1524000"/>
          </a:xfrm>
          <a:solidFill>
            <a:schemeClr val="bg2">
              <a:lumMod val="75000"/>
            </a:schemeClr>
          </a:solidFill>
        </p:grpSpPr>
        <p:sp>
          <p:nvSpPr>
            <p:cNvPr id="12" name="Oval 11"/>
            <p:cNvSpPr/>
            <p:nvPr/>
          </p:nvSpPr>
          <p:spPr>
            <a:xfrm>
              <a:off x="4953000" y="2133600"/>
              <a:ext cx="2362200" cy="15240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97478" y="2590800"/>
              <a:ext cx="6415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U</a:t>
              </a:r>
              <a:r>
                <a:rPr lang="en-US" sz="3200" baseline="-25000" dirty="0" smtClean="0"/>
                <a:t>1</a:t>
              </a:r>
              <a:endParaRPr lang="en-US" sz="3200" baseline="-25000" dirty="0"/>
            </a:p>
          </p:txBody>
        </p:sp>
      </p:grpSp>
      <p:grpSp>
        <p:nvGrpSpPr>
          <p:cNvPr id="14" name="Group 28"/>
          <p:cNvGrpSpPr/>
          <p:nvPr/>
        </p:nvGrpSpPr>
        <p:grpSpPr>
          <a:xfrm>
            <a:off x="4191000" y="2514600"/>
            <a:ext cx="2133600" cy="762000"/>
            <a:chOff x="4038600" y="2514600"/>
            <a:chExt cx="2133600" cy="762000"/>
          </a:xfrm>
        </p:grpSpPr>
        <p:sp>
          <p:nvSpPr>
            <p:cNvPr id="15" name="Oval 14"/>
            <p:cNvSpPr/>
            <p:nvPr/>
          </p:nvSpPr>
          <p:spPr>
            <a:xfrm>
              <a:off x="4952999" y="2514600"/>
              <a:ext cx="1219201" cy="762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57800" y="2615625"/>
              <a:ext cx="6254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K</a:t>
              </a:r>
              <a:r>
                <a:rPr lang="en-US" sz="3200" baseline="-25000" dirty="0" smtClean="0"/>
                <a:t>1</a:t>
              </a:r>
              <a:endParaRPr lang="en-US" sz="3200" baseline="-25000" dirty="0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4038600" y="2590800"/>
              <a:ext cx="685800" cy="533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32"/>
          <p:cNvGrpSpPr/>
          <p:nvPr/>
        </p:nvGrpSpPr>
        <p:grpSpPr>
          <a:xfrm>
            <a:off x="902807" y="4267200"/>
            <a:ext cx="2286000" cy="1371600"/>
            <a:chOff x="1143000" y="4343400"/>
            <a:chExt cx="2286000" cy="1371600"/>
          </a:xfrm>
          <a:solidFill>
            <a:schemeClr val="bg2">
              <a:lumMod val="75000"/>
            </a:schemeClr>
          </a:solidFill>
        </p:grpSpPr>
        <p:sp>
          <p:nvSpPr>
            <p:cNvPr id="19" name="Oval 18"/>
            <p:cNvSpPr/>
            <p:nvPr/>
          </p:nvSpPr>
          <p:spPr>
            <a:xfrm>
              <a:off x="1143000" y="4343400"/>
              <a:ext cx="2286000" cy="13716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67000" y="4724400"/>
              <a:ext cx="6415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U</a:t>
              </a:r>
              <a:r>
                <a:rPr lang="en-US" sz="3200" baseline="-25000" dirty="0" smtClean="0"/>
                <a:t>2</a:t>
              </a:r>
              <a:endParaRPr lang="en-US" sz="3200" baseline="-25000" dirty="0"/>
            </a:p>
          </p:txBody>
        </p:sp>
      </p:grpSp>
      <p:grpSp>
        <p:nvGrpSpPr>
          <p:cNvPr id="21" name="Group 31"/>
          <p:cNvGrpSpPr/>
          <p:nvPr/>
        </p:nvGrpSpPr>
        <p:grpSpPr>
          <a:xfrm>
            <a:off x="902806" y="3703829"/>
            <a:ext cx="4296753" cy="1761752"/>
            <a:chOff x="1142999" y="3800848"/>
            <a:chExt cx="4296753" cy="1761752"/>
          </a:xfrm>
        </p:grpSpPr>
        <p:sp>
          <p:nvSpPr>
            <p:cNvPr id="22" name="Oval 21"/>
            <p:cNvSpPr/>
            <p:nvPr/>
          </p:nvSpPr>
          <p:spPr>
            <a:xfrm>
              <a:off x="1142999" y="4495800"/>
              <a:ext cx="1447801" cy="10668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47800" y="4749225"/>
              <a:ext cx="6254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K</a:t>
              </a:r>
              <a:r>
                <a:rPr lang="en-US" sz="3200" baseline="-25000" dirty="0" smtClean="0"/>
                <a:t>2</a:t>
              </a:r>
              <a:endParaRPr lang="en-US" sz="3200" baseline="-25000" dirty="0"/>
            </a:p>
          </p:txBody>
        </p:sp>
        <p:sp>
          <p:nvSpPr>
            <p:cNvPr id="24" name="Right Arrow 23"/>
            <p:cNvSpPr/>
            <p:nvPr/>
          </p:nvSpPr>
          <p:spPr>
            <a:xfrm rot="9146912">
              <a:off x="3531979" y="3800848"/>
              <a:ext cx="1907773" cy="533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35"/>
          <p:cNvGrpSpPr/>
          <p:nvPr/>
        </p:nvGrpSpPr>
        <p:grpSpPr>
          <a:xfrm>
            <a:off x="2895600" y="4267200"/>
            <a:ext cx="5257800" cy="2032575"/>
            <a:chOff x="4267200" y="4267200"/>
            <a:chExt cx="5257800" cy="2032575"/>
          </a:xfrm>
        </p:grpSpPr>
        <p:sp>
          <p:nvSpPr>
            <p:cNvPr id="30" name="Oval 29"/>
            <p:cNvSpPr/>
            <p:nvPr/>
          </p:nvSpPr>
          <p:spPr>
            <a:xfrm>
              <a:off x="6477000" y="4267200"/>
              <a:ext cx="2286000" cy="13716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01000" y="4648200"/>
              <a:ext cx="6415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U</a:t>
              </a:r>
              <a:r>
                <a:rPr lang="en-US" sz="3200" baseline="-25000" dirty="0" smtClean="0"/>
                <a:t>3</a:t>
              </a:r>
              <a:endParaRPr lang="en-US" sz="3200" baseline="-25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67200" y="5715000"/>
              <a:ext cx="525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3200" dirty="0" smtClean="0">
                  <a:solidFill>
                    <a:srgbClr val="FFC000"/>
                  </a:solidFill>
                </a:rPr>
                <a:t>(K</a:t>
              </a:r>
              <a:r>
                <a:rPr lang="en-US" sz="3200" baseline="-25000" dirty="0" smtClean="0">
                  <a:solidFill>
                    <a:srgbClr val="FFC000"/>
                  </a:solidFill>
                </a:rPr>
                <a:t>2</a:t>
              </a:r>
              <a:r>
                <a:rPr lang="en-US" sz="3200" dirty="0" smtClean="0">
                  <a:solidFill>
                    <a:srgbClr val="FFC000"/>
                  </a:solidFill>
                </a:rPr>
                <a:t>,U</a:t>
              </a:r>
              <a:r>
                <a:rPr lang="en-US" sz="3200" baseline="-25000" dirty="0" smtClean="0">
                  <a:solidFill>
                    <a:srgbClr val="FFC000"/>
                  </a:solidFill>
                </a:rPr>
                <a:t>2</a:t>
              </a:r>
              <a:r>
                <a:rPr lang="en-US" sz="3200" dirty="0" smtClean="0">
                  <a:solidFill>
                    <a:srgbClr val="FFC000"/>
                  </a:solidFill>
                </a:rPr>
                <a:t>)=(K</a:t>
              </a:r>
              <a:r>
                <a:rPr lang="en-US" sz="3200" baseline="-25000" dirty="0" smtClean="0">
                  <a:solidFill>
                    <a:srgbClr val="FFC000"/>
                  </a:solidFill>
                </a:rPr>
                <a:t>3</a:t>
              </a:r>
              <a:r>
                <a:rPr lang="en-US" sz="3200" dirty="0" smtClean="0">
                  <a:solidFill>
                    <a:srgbClr val="FFC000"/>
                  </a:solidFill>
                </a:rPr>
                <a:t>,U</a:t>
              </a:r>
              <a:r>
                <a:rPr lang="en-US" sz="3200" baseline="-25000" dirty="0" smtClean="0">
                  <a:solidFill>
                    <a:srgbClr val="FFC000"/>
                  </a:solidFill>
                </a:rPr>
                <a:t>3</a:t>
              </a:r>
              <a:r>
                <a:rPr lang="en-US" sz="3200" dirty="0" smtClean="0">
                  <a:solidFill>
                    <a:srgbClr val="FFC000"/>
                  </a:solidFill>
                </a:rPr>
                <a:t>) </a:t>
              </a:r>
              <a:r>
                <a:rPr lang="en-US" sz="3200" dirty="0" err="1" smtClean="0">
                  <a:solidFill>
                    <a:srgbClr val="FFC000"/>
                  </a:solidFill>
                </a:rPr>
                <a:t>Fixpoint</a:t>
              </a:r>
              <a:r>
                <a:rPr lang="en-US" sz="3200" dirty="0" smtClean="0">
                  <a:solidFill>
                    <a:srgbClr val="FFC000"/>
                  </a:solidFill>
                </a:rPr>
                <a:t>!</a:t>
              </a:r>
              <a:endParaRPr lang="en-US" sz="32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4" name="Group 36"/>
          <p:cNvGrpSpPr/>
          <p:nvPr/>
        </p:nvGrpSpPr>
        <p:grpSpPr>
          <a:xfrm>
            <a:off x="914399" y="2514600"/>
            <a:ext cx="762001" cy="762000"/>
            <a:chOff x="914399" y="2514600"/>
            <a:chExt cx="762001" cy="762000"/>
          </a:xfrm>
        </p:grpSpPr>
        <p:sp>
          <p:nvSpPr>
            <p:cNvPr id="5" name="Oval 4"/>
            <p:cNvSpPr/>
            <p:nvPr/>
          </p:nvSpPr>
          <p:spPr>
            <a:xfrm>
              <a:off x="914399" y="2514600"/>
              <a:ext cx="762001" cy="7620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90600" y="2615625"/>
              <a:ext cx="6254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K</a:t>
              </a:r>
              <a:r>
                <a:rPr lang="en-US" sz="3200" baseline="-25000" dirty="0" smtClean="0"/>
                <a:t>0</a:t>
              </a:r>
              <a:endParaRPr lang="en-US" sz="3200" baseline="-25000" dirty="0"/>
            </a:p>
          </p:txBody>
        </p:sp>
      </p:grpSp>
      <p:grpSp>
        <p:nvGrpSpPr>
          <p:cNvPr id="25" name="Group 33"/>
          <p:cNvGrpSpPr/>
          <p:nvPr/>
        </p:nvGrpSpPr>
        <p:grpSpPr>
          <a:xfrm>
            <a:off x="3733800" y="4419600"/>
            <a:ext cx="2819400" cy="1066800"/>
            <a:chOff x="3733800" y="4419600"/>
            <a:chExt cx="2819400" cy="1066800"/>
          </a:xfrm>
        </p:grpSpPr>
        <p:sp>
          <p:nvSpPr>
            <p:cNvPr id="26" name="Oval 25"/>
            <p:cNvSpPr/>
            <p:nvPr/>
          </p:nvSpPr>
          <p:spPr>
            <a:xfrm>
              <a:off x="5105399" y="4419600"/>
              <a:ext cx="1447801" cy="10668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/>
            <p:cNvSpPr/>
            <p:nvPr/>
          </p:nvSpPr>
          <p:spPr>
            <a:xfrm>
              <a:off x="3733800" y="4724400"/>
              <a:ext cx="1143000" cy="533400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10200" y="4673025"/>
              <a:ext cx="6254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K</a:t>
              </a:r>
              <a:r>
                <a:rPr lang="en-US" sz="3200" baseline="-25000" dirty="0" smtClean="0"/>
                <a:t>3</a:t>
              </a:r>
              <a:endParaRPr lang="en-US" sz="3200" baseline="-250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it-IT" dirty="0" smtClean="0"/>
              <a:t>Well-Founded Semantics (6/6)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WFS </a:t>
            </a:r>
            <a:r>
              <a:rPr lang="en-US" dirty="0" err="1" smtClean="0"/>
              <a:t>fixpoint</a:t>
            </a:r>
            <a:r>
              <a:rPr lang="en-US" dirty="0" smtClean="0"/>
              <a:t> reached at step </a:t>
            </a:r>
            <a:r>
              <a:rPr lang="en-US" dirty="0" err="1" smtClean="0"/>
              <a:t>i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true</a:t>
            </a:r>
            <a:r>
              <a:rPr lang="en-US" dirty="0" smtClean="0"/>
              <a:t> literals, denoted by </a:t>
            </a:r>
            <a:r>
              <a:rPr lang="en-US" dirty="0" err="1" smtClean="0">
                <a:solidFill>
                  <a:srgbClr val="FFC000"/>
                </a:solidFill>
              </a:rPr>
              <a:t>K</a:t>
            </a:r>
            <a:r>
              <a:rPr lang="en-US" baseline="-25000" dirty="0" err="1" smtClean="0">
                <a:solidFill>
                  <a:srgbClr val="FFC000"/>
                </a:solidFill>
              </a:rPr>
              <a:t>i</a:t>
            </a:r>
            <a:endParaRPr lang="en-US" baseline="-25000" dirty="0" smtClean="0">
              <a:solidFill>
                <a:srgbClr val="FFC000"/>
              </a:solidFill>
            </a:endParaRP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undefined</a:t>
            </a:r>
            <a:r>
              <a:rPr lang="en-US" dirty="0" smtClean="0"/>
              <a:t> literals, denoted by </a:t>
            </a:r>
            <a:r>
              <a:rPr lang="en-US" dirty="0" err="1" smtClean="0">
                <a:solidFill>
                  <a:srgbClr val="FFC000"/>
                </a:solidFill>
              </a:rPr>
              <a:t>U</a:t>
            </a:r>
            <a:r>
              <a:rPr lang="en-US" baseline="-25000" dirty="0" err="1" smtClean="0">
                <a:solidFill>
                  <a:srgbClr val="FFC000"/>
                </a:solidFill>
              </a:rPr>
              <a:t>i</a:t>
            </a:r>
            <a:r>
              <a:rPr lang="en-US" dirty="0" smtClean="0">
                <a:solidFill>
                  <a:srgbClr val="FFC000"/>
                </a:solidFill>
              </a:rPr>
              <a:t> - </a:t>
            </a:r>
            <a:r>
              <a:rPr lang="en-US" dirty="0" err="1" smtClean="0">
                <a:solidFill>
                  <a:srgbClr val="FFC000"/>
                </a:solidFill>
              </a:rPr>
              <a:t>K</a:t>
            </a:r>
            <a:r>
              <a:rPr lang="en-US" baseline="-25000" dirty="0" err="1" smtClean="0">
                <a:solidFill>
                  <a:srgbClr val="FFC000"/>
                </a:solidFill>
              </a:rPr>
              <a:t>i</a:t>
            </a:r>
            <a:endParaRPr lang="en-US" dirty="0" smtClean="0">
              <a:solidFill>
                <a:srgbClr val="FFC000"/>
              </a:solidFill>
            </a:endParaRP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false</a:t>
            </a:r>
            <a:r>
              <a:rPr lang="en-US" dirty="0" smtClean="0"/>
              <a:t> literals, </a:t>
            </a:r>
            <a:r>
              <a:rPr lang="en-US" dirty="0" smtClean="0">
                <a:solidFill>
                  <a:srgbClr val="FFC000"/>
                </a:solidFill>
              </a:rPr>
              <a:t>BASE(P) - </a:t>
            </a:r>
            <a:r>
              <a:rPr lang="en-US" dirty="0" err="1" smtClean="0">
                <a:solidFill>
                  <a:srgbClr val="FFC000"/>
                </a:solidFill>
              </a:rPr>
              <a:t>U</a:t>
            </a:r>
            <a:r>
              <a:rPr lang="en-US" baseline="-25000" dirty="0" err="1" smtClean="0">
                <a:solidFill>
                  <a:srgbClr val="FFC000"/>
                </a:solidFill>
              </a:rPr>
              <a:t>i</a:t>
            </a:r>
            <a:endParaRPr lang="en-US" dirty="0" smtClean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</a:t>
            </a:r>
            <a:r>
              <a:rPr lang="en-US" baseline="-25000" dirty="0" smtClean="0"/>
              <a:t>P,J</a:t>
            </a:r>
            <a:r>
              <a:rPr lang="en-US" dirty="0" smtClean="0"/>
              <a:t>(I) calculation (1/5)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C000"/>
                </a:solidFill>
              </a:rPr>
              <a:t>T</a:t>
            </a:r>
            <a:r>
              <a:rPr lang="en-US" baseline="-25000" dirty="0" smtClean="0">
                <a:solidFill>
                  <a:srgbClr val="FFC000"/>
                </a:solidFill>
              </a:rPr>
              <a:t>P,J</a:t>
            </a:r>
            <a:r>
              <a:rPr lang="en-US" dirty="0" smtClean="0">
                <a:solidFill>
                  <a:srgbClr val="FFC000"/>
                </a:solidFill>
              </a:rPr>
              <a:t> (I) </a:t>
            </a:r>
            <a:r>
              <a:rPr lang="en-US" dirty="0" smtClean="0"/>
              <a:t>models both “join” and “anti-join” operations from database</a:t>
            </a:r>
          </a:p>
          <a:p>
            <a:r>
              <a:rPr lang="en-US" dirty="0" smtClean="0"/>
              <a:t>Example:</a:t>
            </a:r>
            <a:endParaRPr lang="en-US" u="sng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FFC000"/>
                </a:solidFill>
              </a:rPr>
              <a:t>I</a:t>
            </a:r>
            <a:r>
              <a:rPr lang="en-US" dirty="0" smtClean="0"/>
              <a:t> ={parent(John, Alice), parent(John, Jill), 	sibling(Alice, Edward), sibling(Jill, Mary)}</a:t>
            </a:r>
          </a:p>
          <a:p>
            <a:pPr algn="just"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FFC000"/>
                </a:solidFill>
              </a:rPr>
              <a:t>J</a:t>
            </a:r>
            <a:r>
              <a:rPr lang="en-US" dirty="0" smtClean="0"/>
              <a:t> = {female(Mary)}</a:t>
            </a:r>
          </a:p>
          <a:p>
            <a:pPr>
              <a:buNone/>
            </a:pPr>
            <a:r>
              <a:rPr lang="en-US" dirty="0" smtClean="0"/>
              <a:t>	and a program </a:t>
            </a:r>
            <a:r>
              <a:rPr lang="en-US" dirty="0" smtClean="0">
                <a:solidFill>
                  <a:srgbClr val="FFC000"/>
                </a:solidFill>
              </a:rPr>
              <a:t>P</a:t>
            </a:r>
            <a:r>
              <a:rPr lang="en-US" dirty="0" smtClean="0"/>
              <a:t>:</a:t>
            </a:r>
            <a:endParaRPr lang="en-US" u="sng" dirty="0" smtClean="0"/>
          </a:p>
          <a:p>
            <a:pPr>
              <a:buNone/>
            </a:pPr>
            <a:r>
              <a:rPr lang="en-US" sz="2800" dirty="0" smtClean="0"/>
              <a:t>	son(X,Y) ← parent(Y,Z), sibling(Z,X), </a:t>
            </a:r>
            <a:r>
              <a:rPr lang="en-US" sz="2800" b="1" dirty="0" smtClean="0"/>
              <a:t>not</a:t>
            </a:r>
            <a:r>
              <a:rPr lang="en-US" sz="2800" dirty="0" smtClean="0"/>
              <a:t> female(X)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3429000" y="4191000"/>
            <a:ext cx="3048000" cy="1524000"/>
            <a:chOff x="3429000" y="4572000"/>
            <a:chExt cx="3048000" cy="1524000"/>
          </a:xfrm>
        </p:grpSpPr>
        <p:grpSp>
          <p:nvGrpSpPr>
            <p:cNvPr id="5" name="Group 52"/>
            <p:cNvGrpSpPr/>
            <p:nvPr/>
          </p:nvGrpSpPr>
          <p:grpSpPr>
            <a:xfrm>
              <a:off x="3429000" y="4572000"/>
              <a:ext cx="3048000" cy="1524000"/>
              <a:chOff x="2175540" y="1066800"/>
              <a:chExt cx="3048000" cy="1524000"/>
            </a:xfrm>
          </p:grpSpPr>
          <p:grpSp>
            <p:nvGrpSpPr>
              <p:cNvPr id="7" name="Group 38"/>
              <p:cNvGrpSpPr/>
              <p:nvPr/>
            </p:nvGrpSpPr>
            <p:grpSpPr>
              <a:xfrm>
                <a:off x="2366040" y="1066800"/>
                <a:ext cx="2857500" cy="1524000"/>
                <a:chOff x="2366040" y="1066800"/>
                <a:chExt cx="2857500" cy="1524000"/>
              </a:xfrm>
            </p:grpSpPr>
            <p:grpSp>
              <p:nvGrpSpPr>
                <p:cNvPr id="9" name="Group 29"/>
                <p:cNvGrpSpPr/>
                <p:nvPr/>
              </p:nvGrpSpPr>
              <p:grpSpPr>
                <a:xfrm>
                  <a:off x="2366040" y="1066800"/>
                  <a:ext cx="2857500" cy="1066800"/>
                  <a:chOff x="2366040" y="1066800"/>
                  <a:chExt cx="2857500" cy="1066800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2918422" y="1066800"/>
                    <a:ext cx="2305118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err="1" smtClean="0">
                        <a:solidFill>
                          <a:schemeClr val="bg1"/>
                        </a:solidFill>
                        <a:cs typeface="Calibri" pitchFamily="34" charset="0"/>
                      </a:rPr>
                      <a:t>parentOfSiblings</a:t>
                    </a:r>
                    <a:r>
                      <a:rPr lang="en-US" dirty="0" smtClean="0">
                        <a:solidFill>
                          <a:schemeClr val="bg1"/>
                        </a:solidFill>
                      </a:rPr>
                      <a:t>(Y,X,Z)</a:t>
                    </a:r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13" name="Straight Arrow Connector 12"/>
                  <p:cNvCxnSpPr>
                    <a:stCxn id="11" idx="0"/>
                    <a:endCxn id="12" idx="2"/>
                  </p:cNvCxnSpPr>
                  <p:nvPr/>
                </p:nvCxnSpPr>
                <p:spPr>
                  <a:xfrm flipV="1">
                    <a:off x="3813840" y="1436132"/>
                    <a:ext cx="257141" cy="697468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Arrow Connector 13"/>
                  <p:cNvCxnSpPr>
                    <a:stCxn id="8" idx="0"/>
                    <a:endCxn id="12" idx="2"/>
                  </p:cNvCxnSpPr>
                  <p:nvPr/>
                </p:nvCxnSpPr>
                <p:spPr>
                  <a:xfrm flipV="1">
                    <a:off x="2366040" y="1436132"/>
                    <a:ext cx="1704941" cy="697468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" name="Oval 10"/>
                <p:cNvSpPr/>
                <p:nvPr/>
              </p:nvSpPr>
              <p:spPr>
                <a:xfrm>
                  <a:off x="3623340" y="2133600"/>
                  <a:ext cx="381000" cy="457200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Oval 7"/>
              <p:cNvSpPr/>
              <p:nvPr/>
            </p:nvSpPr>
            <p:spPr>
              <a:xfrm>
                <a:off x="2175540" y="2133600"/>
                <a:ext cx="381000" cy="45720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257800" y="5105400"/>
              <a:ext cx="59503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C000"/>
                  </a:solidFill>
                </a:rPr>
                <a:t>Join</a:t>
              </a:r>
              <a:endParaRPr lang="en-US" sz="20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943600" y="4191000"/>
            <a:ext cx="2984976" cy="1524000"/>
            <a:chOff x="5943600" y="4191000"/>
            <a:chExt cx="2984976" cy="1524000"/>
          </a:xfrm>
        </p:grpSpPr>
        <p:sp>
          <p:nvSpPr>
            <p:cNvPr id="21" name="Oval 20"/>
            <p:cNvSpPr/>
            <p:nvPr/>
          </p:nvSpPr>
          <p:spPr>
            <a:xfrm>
              <a:off x="7315200" y="5257800"/>
              <a:ext cx="381000" cy="4572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943600" y="4191000"/>
              <a:ext cx="304800" cy="381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C000"/>
                </a:solidFill>
              </a:endParaRPr>
            </a:p>
          </p:txBody>
        </p:sp>
        <p:cxnSp>
          <p:nvCxnSpPr>
            <p:cNvPr id="23" name="Straight Arrow Connector 22"/>
            <p:cNvCxnSpPr>
              <a:stCxn id="12" idx="3"/>
              <a:endCxn id="24" idx="1"/>
            </p:cNvCxnSpPr>
            <p:nvPr/>
          </p:nvCxnSpPr>
          <p:spPr>
            <a:xfrm>
              <a:off x="6477000" y="4375666"/>
              <a:ext cx="144780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924800" y="4191000"/>
              <a:ext cx="9487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cs typeface="Calibri" pitchFamily="34" charset="0"/>
                </a:rPr>
                <a:t>son(X,Y)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Arrow Connector 27"/>
            <p:cNvCxnSpPr>
              <a:stCxn id="21" idx="7"/>
              <a:endCxn id="24" idx="1"/>
            </p:cNvCxnSpPr>
            <p:nvPr/>
          </p:nvCxnSpPr>
          <p:spPr>
            <a:xfrm flipV="1">
              <a:off x="7640404" y="4375666"/>
              <a:ext cx="284396" cy="949089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848600" y="4724400"/>
              <a:ext cx="10799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C000"/>
                  </a:solidFill>
                </a:rPr>
                <a:t>Anti-join</a:t>
              </a:r>
              <a:endParaRPr lang="en-US" sz="2000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</a:t>
            </a:r>
            <a:r>
              <a:rPr lang="en-US" baseline="-25000" dirty="0" smtClean="0"/>
              <a:t>P,J</a:t>
            </a:r>
            <a:r>
              <a:rPr lang="en-US" dirty="0" smtClean="0"/>
              <a:t>(I) calculation (2/5): </a:t>
            </a:r>
            <a:r>
              <a:rPr lang="en-US" dirty="0" smtClean="0">
                <a:solidFill>
                  <a:srgbClr val="FFC000"/>
                </a:solidFill>
              </a:rPr>
              <a:t>“Join”</a:t>
            </a:r>
            <a:endParaRPr lang="en-US" dirty="0">
              <a:solidFill>
                <a:srgbClr val="FFC000"/>
              </a:solidFill>
            </a:endParaRPr>
          </a:p>
        </p:txBody>
      </p:sp>
      <p:grpSp>
        <p:nvGrpSpPr>
          <p:cNvPr id="33" name="23 - Ομάδα"/>
          <p:cNvGrpSpPr/>
          <p:nvPr/>
        </p:nvGrpSpPr>
        <p:grpSpPr>
          <a:xfrm>
            <a:off x="304800" y="1524000"/>
            <a:ext cx="3657600" cy="4267200"/>
            <a:chOff x="304800" y="1524000"/>
            <a:chExt cx="3657600" cy="4267200"/>
          </a:xfrm>
        </p:grpSpPr>
        <p:grpSp>
          <p:nvGrpSpPr>
            <p:cNvPr id="34" name="18 - Ομάδα"/>
            <p:cNvGrpSpPr/>
            <p:nvPr/>
          </p:nvGrpSpPr>
          <p:grpSpPr>
            <a:xfrm>
              <a:off x="304800" y="1524000"/>
              <a:ext cx="3657600" cy="4267200"/>
              <a:chOff x="304800" y="1524000"/>
              <a:chExt cx="3657600" cy="4267200"/>
            </a:xfrm>
          </p:grpSpPr>
          <p:sp>
            <p:nvSpPr>
              <p:cNvPr id="37" name="6 - Ορθογώνιο"/>
              <p:cNvSpPr/>
              <p:nvPr/>
            </p:nvSpPr>
            <p:spPr bwMode="auto">
              <a:xfrm>
                <a:off x="304800" y="1524000"/>
                <a:ext cx="3657600" cy="42672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bg1"/>
                  </a:solidFill>
                  <a:cs typeface="Calibri" pitchFamily="34" charset="0"/>
                </a:endParaRPr>
              </a:p>
            </p:txBody>
          </p:sp>
          <p:sp>
            <p:nvSpPr>
              <p:cNvPr id="38" name="19 - TextBox"/>
              <p:cNvSpPr txBox="1">
                <a:spLocks noChangeArrowheads="1"/>
              </p:cNvSpPr>
              <p:nvPr/>
            </p:nvSpPr>
            <p:spPr bwMode="auto">
              <a:xfrm>
                <a:off x="984703" y="1600200"/>
                <a:ext cx="2153345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cs typeface="Calibri" pitchFamily="34" charset="0"/>
                  </a:rPr>
                  <a:t>INPUT</a:t>
                </a:r>
              </a:p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cs typeface="Calibri" pitchFamily="34" charset="0"/>
                  </a:rPr>
                  <a:t>Facts in multiple files</a:t>
                </a:r>
                <a:endParaRPr lang="en-US" dirty="0">
                  <a:solidFill>
                    <a:schemeClr val="bg1"/>
                  </a:solidFill>
                  <a:cs typeface="Calibri" pitchFamily="34" charset="0"/>
                </a:endParaRPr>
              </a:p>
            </p:txBody>
          </p:sp>
        </p:grpSp>
        <p:sp>
          <p:nvSpPr>
            <p:cNvPr id="35" name="21 - TextBox"/>
            <p:cNvSpPr txBox="1">
              <a:spLocks noChangeArrowheads="1"/>
            </p:cNvSpPr>
            <p:nvPr/>
          </p:nvSpPr>
          <p:spPr bwMode="auto">
            <a:xfrm>
              <a:off x="838200" y="4289048"/>
              <a:ext cx="2590800" cy="89255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cs typeface="Calibri" pitchFamily="34" charset="0"/>
                </a:rPr>
                <a:t>File  containing set J</a:t>
              </a:r>
              <a:endParaRPr lang="en-US" dirty="0">
                <a:solidFill>
                  <a:schemeClr val="bg1"/>
                </a:solidFill>
                <a:cs typeface="Calibri" pitchFamily="34" charset="0"/>
              </a:endParaRP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cs typeface="Calibri" pitchFamily="34" charset="0"/>
                </a:rPr>
                <a:t>----------</a:t>
              </a:r>
              <a:endParaRPr lang="en-US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female(Mary)</a:t>
              </a:r>
              <a:endParaRPr lang="en-US" sz="1600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36" name="3 - TextBox"/>
            <p:cNvSpPr txBox="1">
              <a:spLocks noChangeArrowheads="1"/>
            </p:cNvSpPr>
            <p:nvPr/>
          </p:nvSpPr>
          <p:spPr bwMode="auto">
            <a:xfrm>
              <a:off x="838200" y="2351782"/>
              <a:ext cx="2590800" cy="1631216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cs typeface="Calibri" pitchFamily="34" charset="0"/>
                </a:rPr>
                <a:t>File containing set I</a:t>
              </a:r>
              <a:endParaRPr lang="en-US" dirty="0">
                <a:solidFill>
                  <a:schemeClr val="bg1"/>
                </a:solidFill>
                <a:cs typeface="Calibri" pitchFamily="34" charset="0"/>
              </a:endParaRP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cs typeface="Calibri" pitchFamily="34" charset="0"/>
                </a:rPr>
                <a:t>----------</a:t>
              </a:r>
              <a:endParaRPr lang="en-US" dirty="0">
                <a:solidFill>
                  <a:schemeClr val="bg1"/>
                </a:solidFill>
                <a:cs typeface="Calibri" pitchFamily="34" charset="0"/>
              </a:endParaRP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parent(John, Alice)</a:t>
              </a:r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 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parent(John, Jill)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sibling(Alice, Edward)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sibling(Jill, Mary)</a:t>
              </a:r>
              <a:endParaRPr lang="en-US" sz="1600" dirty="0" smtClean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181061" y="1524000"/>
            <a:ext cx="4658139" cy="4267200"/>
            <a:chOff x="4181061" y="1524000"/>
            <a:chExt cx="4658139" cy="4267200"/>
          </a:xfrm>
        </p:grpSpPr>
        <p:grpSp>
          <p:nvGrpSpPr>
            <p:cNvPr id="40" name="Group 54"/>
            <p:cNvGrpSpPr/>
            <p:nvPr/>
          </p:nvGrpSpPr>
          <p:grpSpPr>
            <a:xfrm>
              <a:off x="4181061" y="1524000"/>
              <a:ext cx="4658139" cy="4267200"/>
              <a:chOff x="4181061" y="1524000"/>
              <a:chExt cx="4658139" cy="4267200"/>
            </a:xfrm>
          </p:grpSpPr>
          <p:grpSp>
            <p:nvGrpSpPr>
              <p:cNvPr id="43" name="Group 26"/>
              <p:cNvGrpSpPr/>
              <p:nvPr/>
            </p:nvGrpSpPr>
            <p:grpSpPr>
              <a:xfrm>
                <a:off x="4181061" y="1524000"/>
                <a:ext cx="4658139" cy="4267200"/>
                <a:chOff x="4181061" y="1524000"/>
                <a:chExt cx="4658139" cy="4267200"/>
              </a:xfrm>
            </p:grpSpPr>
            <p:sp>
              <p:nvSpPr>
                <p:cNvPr id="52" name="16 - Ορθογώνιο"/>
                <p:cNvSpPr/>
                <p:nvPr/>
              </p:nvSpPr>
              <p:spPr bwMode="auto">
                <a:xfrm>
                  <a:off x="5105400" y="1524000"/>
                  <a:ext cx="3733800" cy="4267200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chemeClr val="bg1"/>
                    </a:solidFill>
                    <a:cs typeface="Calibri" pitchFamily="34" charset="0"/>
                  </a:endParaRPr>
                </a:p>
              </p:txBody>
            </p:sp>
            <p:sp>
              <p:nvSpPr>
                <p:cNvPr id="53" name="21 - TextBox"/>
                <p:cNvSpPr txBox="1">
                  <a:spLocks noChangeArrowheads="1"/>
                </p:cNvSpPr>
                <p:nvPr/>
              </p:nvSpPr>
              <p:spPr bwMode="auto">
                <a:xfrm>
                  <a:off x="5511225" y="1600200"/>
                  <a:ext cx="2945358" cy="923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/>
                      </a:solidFill>
                      <a:cs typeface="Calibri" pitchFamily="34" charset="0"/>
                    </a:rPr>
                    <a:t>MAP phase Input</a:t>
                  </a:r>
                </a:p>
                <a:p>
                  <a:r>
                    <a:rPr lang="en-US" b="1" dirty="0" smtClean="0">
                      <a:solidFill>
                        <a:schemeClr val="bg1"/>
                      </a:solidFill>
                      <a:cs typeface="Calibri" pitchFamily="34" charset="0"/>
                    </a:rPr>
                    <a:t>Key:</a:t>
                  </a:r>
                  <a:r>
                    <a:rPr lang="en-US" dirty="0" smtClean="0">
                      <a:solidFill>
                        <a:schemeClr val="bg1"/>
                      </a:solidFill>
                      <a:cs typeface="Calibri" pitchFamily="34" charset="0"/>
                    </a:rPr>
                    <a:t> position in file (ignored) </a:t>
                  </a:r>
                </a:p>
                <a:p>
                  <a:r>
                    <a:rPr lang="en-US" b="1" dirty="0" smtClean="0">
                      <a:solidFill>
                        <a:schemeClr val="bg1"/>
                      </a:solidFill>
                      <a:cs typeface="Calibri" pitchFamily="34" charset="0"/>
                    </a:rPr>
                    <a:t>Value:</a:t>
                  </a:r>
                  <a:r>
                    <a:rPr lang="en-US" dirty="0" smtClean="0">
                      <a:solidFill>
                        <a:schemeClr val="bg1"/>
                      </a:solidFill>
                      <a:cs typeface="Calibri" pitchFamily="34" charset="0"/>
                    </a:rPr>
                    <a:t> fact</a:t>
                  </a:r>
                  <a:endParaRPr lang="en-US" dirty="0">
                    <a:solidFill>
                      <a:schemeClr val="bg1"/>
                    </a:solidFill>
                    <a:cs typeface="Calibri" pitchFamily="34" charset="0"/>
                  </a:endParaRPr>
                </a:p>
              </p:txBody>
            </p:sp>
            <p:sp>
              <p:nvSpPr>
                <p:cNvPr id="54" name="19 - Δεξιό βέλος"/>
                <p:cNvSpPr/>
                <p:nvPr/>
              </p:nvSpPr>
              <p:spPr bwMode="auto">
                <a:xfrm>
                  <a:off x="4181061" y="3581400"/>
                  <a:ext cx="695739" cy="685800"/>
                </a:xfrm>
                <a:prstGeom prst="rightArrow">
                  <a:avLst>
                    <a:gd name="adj1" fmla="val 64477"/>
                    <a:gd name="adj2" fmla="val 500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solidFill>
                      <a:schemeClr val="bg1"/>
                    </a:solidFill>
                    <a:cs typeface="Calibri" pitchFamily="34" charset="0"/>
                  </a:endParaRPr>
                </a:p>
              </p:txBody>
            </p:sp>
          </p:grpSp>
          <p:grpSp>
            <p:nvGrpSpPr>
              <p:cNvPr id="44" name="Group 33"/>
              <p:cNvGrpSpPr/>
              <p:nvPr/>
            </p:nvGrpSpPr>
            <p:grpSpPr>
              <a:xfrm>
                <a:off x="5410200" y="2743200"/>
                <a:ext cx="3200400" cy="2395954"/>
                <a:chOff x="5410200" y="2743200"/>
                <a:chExt cx="3200400" cy="2395954"/>
              </a:xfrm>
            </p:grpSpPr>
            <p:grpSp>
              <p:nvGrpSpPr>
                <p:cNvPr id="45" name="Group 25"/>
                <p:cNvGrpSpPr/>
                <p:nvPr/>
              </p:nvGrpSpPr>
              <p:grpSpPr>
                <a:xfrm>
                  <a:off x="5410200" y="2743200"/>
                  <a:ext cx="3200400" cy="1862554"/>
                  <a:chOff x="5410200" y="2785646"/>
                  <a:chExt cx="3200400" cy="1862554"/>
                </a:xfrm>
              </p:grpSpPr>
              <p:sp>
                <p:nvSpPr>
                  <p:cNvPr id="47" name="8 - TextBox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410200" y="3242846"/>
                    <a:ext cx="3200400" cy="338554"/>
                  </a:xfrm>
                  <a:prstGeom prst="rect">
                    <a:avLst/>
                  </a:prstGeom>
                  <a:noFill/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solidFill>
                          <a:schemeClr val="bg1"/>
                        </a:solidFill>
                        <a:cs typeface="Calibri" pitchFamily="34" charset="0"/>
                      </a:rPr>
                      <a:t>&lt;key, </a:t>
                    </a:r>
                    <a:r>
                      <a:rPr lang="en-US" sz="1600" dirty="0" smtClean="0">
                        <a:solidFill>
                          <a:schemeClr val="bg1"/>
                        </a:solidFill>
                      </a:rPr>
                      <a:t>parent(John, Jill)</a:t>
                    </a:r>
                    <a:r>
                      <a:rPr lang="en-US" sz="1600" dirty="0" smtClean="0">
                        <a:solidFill>
                          <a:schemeClr val="bg1"/>
                        </a:solidFill>
                        <a:cs typeface="Calibri" pitchFamily="34" charset="0"/>
                      </a:rPr>
                      <a:t>&gt;</a:t>
                    </a:r>
                    <a:endParaRPr lang="en-US" sz="1600" dirty="0">
                      <a:solidFill>
                        <a:schemeClr val="bg1"/>
                      </a:solidFill>
                      <a:cs typeface="Calibri" pitchFamily="34" charset="0"/>
                    </a:endParaRPr>
                  </a:p>
                </p:txBody>
              </p:sp>
              <p:grpSp>
                <p:nvGrpSpPr>
                  <p:cNvPr id="48" name="Group 24"/>
                  <p:cNvGrpSpPr/>
                  <p:nvPr/>
                </p:nvGrpSpPr>
                <p:grpSpPr>
                  <a:xfrm>
                    <a:off x="5410200" y="2785646"/>
                    <a:ext cx="3200400" cy="1862554"/>
                    <a:chOff x="5410200" y="2785646"/>
                    <a:chExt cx="3200400" cy="1862554"/>
                  </a:xfrm>
                </p:grpSpPr>
                <p:sp>
                  <p:nvSpPr>
                    <p:cNvPr id="49" name="7 - TextBox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410200" y="2785646"/>
                      <a:ext cx="3200400" cy="338554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bg1"/>
                      </a:solidFill>
                      <a:miter lim="800000"/>
                      <a:headEnd/>
                      <a:tailEnd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  <a:cs typeface="Calibri" pitchFamily="34" charset="0"/>
                        </a:rPr>
                        <a:t>&lt;key, 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parent(John, Alice) 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  <a:cs typeface="Calibri" pitchFamily="34" charset="0"/>
                        </a:rPr>
                        <a:t>&gt;</a:t>
                      </a:r>
                      <a:endParaRPr lang="en-US" sz="1600" dirty="0">
                        <a:solidFill>
                          <a:schemeClr val="bg1"/>
                        </a:solidFill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50" name="10 - TextBox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410200" y="3776246"/>
                      <a:ext cx="3200400" cy="338554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bg1"/>
                      </a:solidFill>
                      <a:miter lim="800000"/>
                      <a:headEnd/>
                      <a:tailEnd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  <a:cs typeface="Calibri" pitchFamily="34" charset="0"/>
                        </a:rPr>
                        <a:t>&lt; key, 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sibling(Alice, Edward)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  <a:cs typeface="Calibri" pitchFamily="34" charset="0"/>
                        </a:rPr>
                        <a:t>&gt;</a:t>
                      </a:r>
                      <a:endParaRPr lang="en-US" sz="1600" dirty="0">
                        <a:solidFill>
                          <a:schemeClr val="bg1"/>
                        </a:solidFill>
                        <a:cs typeface="Calibri" pitchFamily="34" charset="0"/>
                      </a:endParaRPr>
                    </a:p>
                  </p:txBody>
                </p:sp>
                <p:sp>
                  <p:nvSpPr>
                    <p:cNvPr id="51" name="11 - TextBox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410200" y="4309646"/>
                      <a:ext cx="3200400" cy="338554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bg1"/>
                      </a:solidFill>
                      <a:miter lim="800000"/>
                      <a:headEnd/>
                      <a:tailEnd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  <a:cs typeface="Calibri" pitchFamily="34" charset="0"/>
                        </a:rPr>
                        <a:t>&lt;key, 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sibling(Jill, Mary)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  <a:cs typeface="Calibri" pitchFamily="34" charset="0"/>
                        </a:rPr>
                        <a:t>&gt;</a:t>
                      </a:r>
                      <a:endParaRPr lang="en-US" sz="1600" dirty="0">
                        <a:solidFill>
                          <a:schemeClr val="bg1"/>
                        </a:solidFill>
                        <a:cs typeface="Calibri" pitchFamily="34" charset="0"/>
                      </a:endParaRPr>
                    </a:p>
                  </p:txBody>
                </p:sp>
              </p:grpSp>
            </p:grpSp>
            <p:sp>
              <p:nvSpPr>
                <p:cNvPr id="46" name="8 - TextBox"/>
                <p:cNvSpPr txBox="1">
                  <a:spLocks noChangeArrowheads="1"/>
                </p:cNvSpPr>
                <p:nvPr/>
              </p:nvSpPr>
              <p:spPr bwMode="auto">
                <a:xfrm>
                  <a:off x="5410200" y="4800600"/>
                  <a:ext cx="3200400" cy="338554"/>
                </a:xfrm>
                <a:prstGeom prst="rect">
                  <a:avLst/>
                </a:prstGeom>
                <a:no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dirty="0" smtClean="0">
                      <a:solidFill>
                        <a:schemeClr val="bg1"/>
                      </a:solidFill>
                      <a:cs typeface="Calibri" pitchFamily="34" charset="0"/>
                    </a:rPr>
                    <a:t>&lt;key, </a:t>
                  </a:r>
                  <a:r>
                    <a:rPr lang="en-US" sz="1600" dirty="0" smtClean="0">
                      <a:solidFill>
                        <a:schemeClr val="bg1"/>
                      </a:solidFill>
                    </a:rPr>
                    <a:t>female(Mary)</a:t>
                  </a:r>
                  <a:r>
                    <a:rPr lang="en-US" sz="1600" dirty="0" smtClean="0">
                      <a:solidFill>
                        <a:schemeClr val="bg1"/>
                      </a:solidFill>
                      <a:cs typeface="Calibri" pitchFamily="34" charset="0"/>
                    </a:rPr>
                    <a:t>&gt;</a:t>
                  </a:r>
                  <a:endParaRPr lang="en-US" sz="1600" dirty="0">
                    <a:solidFill>
                      <a:schemeClr val="bg1"/>
                    </a:solidFill>
                    <a:cs typeface="Calibri" pitchFamily="34" charset="0"/>
                  </a:endParaRPr>
                </a:p>
              </p:txBody>
            </p:sp>
          </p:grpSp>
        </p:grpSp>
        <p:cxnSp>
          <p:nvCxnSpPr>
            <p:cNvPr id="41" name="Straight Connector 40"/>
            <p:cNvCxnSpPr/>
            <p:nvPr/>
          </p:nvCxnSpPr>
          <p:spPr>
            <a:xfrm>
              <a:off x="5410200" y="4800600"/>
              <a:ext cx="3200400" cy="3048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410200" y="4800600"/>
              <a:ext cx="3200400" cy="30480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</a:t>
            </a:r>
            <a:r>
              <a:rPr lang="en-US" baseline="-25000" dirty="0" smtClean="0"/>
              <a:t>P,J</a:t>
            </a:r>
            <a:r>
              <a:rPr lang="en-US" dirty="0" smtClean="0"/>
              <a:t>(I) calculation (3/5): </a:t>
            </a:r>
            <a:r>
              <a:rPr lang="en-US" dirty="0" smtClean="0">
                <a:solidFill>
                  <a:srgbClr val="FFC000"/>
                </a:solidFill>
              </a:rPr>
              <a:t>“Join”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48" name="42 - Ομάδα"/>
          <p:cNvGrpSpPr/>
          <p:nvPr/>
        </p:nvGrpSpPr>
        <p:grpSpPr>
          <a:xfrm>
            <a:off x="3657600" y="2057400"/>
            <a:ext cx="1423751" cy="3429000"/>
            <a:chOff x="3973905" y="2162745"/>
            <a:chExt cx="1217612" cy="3429000"/>
          </a:xfrm>
        </p:grpSpPr>
        <p:sp>
          <p:nvSpPr>
            <p:cNvPr id="49" name="18 - Σύννεφο"/>
            <p:cNvSpPr/>
            <p:nvPr/>
          </p:nvSpPr>
          <p:spPr bwMode="auto">
            <a:xfrm rot="16377565">
              <a:off x="2868211" y="3268439"/>
              <a:ext cx="3429000" cy="1217612"/>
            </a:xfrm>
            <a:prstGeom prst="cloud">
              <a:avLst/>
            </a:prstGeom>
            <a:solidFill>
              <a:schemeClr val="accent1">
                <a:alpha val="2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50" name="62 - TextBox"/>
            <p:cNvSpPr txBox="1">
              <a:spLocks noChangeArrowheads="1"/>
            </p:cNvSpPr>
            <p:nvPr/>
          </p:nvSpPr>
          <p:spPr bwMode="auto">
            <a:xfrm rot="16200000">
              <a:off x="2931205" y="3719521"/>
              <a:ext cx="3124200" cy="394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cs typeface="Calibri" pitchFamily="34" charset="0"/>
                </a:rPr>
                <a:t>Grouping/Sorting</a:t>
              </a:r>
              <a:endParaRPr lang="en-US" sz="1400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51" name="62 - Ομάδα"/>
          <p:cNvGrpSpPr/>
          <p:nvPr/>
        </p:nvGrpSpPr>
        <p:grpSpPr>
          <a:xfrm>
            <a:off x="228600" y="1981200"/>
            <a:ext cx="3200400" cy="3505200"/>
            <a:chOff x="228600" y="1981200"/>
            <a:chExt cx="3200400" cy="3505200"/>
          </a:xfrm>
        </p:grpSpPr>
        <p:grpSp>
          <p:nvGrpSpPr>
            <p:cNvPr id="52" name="41 - Ομάδα"/>
            <p:cNvGrpSpPr/>
            <p:nvPr/>
          </p:nvGrpSpPr>
          <p:grpSpPr>
            <a:xfrm>
              <a:off x="228600" y="1981200"/>
              <a:ext cx="3200400" cy="3505200"/>
              <a:chOff x="228600" y="1981200"/>
              <a:chExt cx="3200400" cy="3505200"/>
            </a:xfrm>
          </p:grpSpPr>
          <p:sp>
            <p:nvSpPr>
              <p:cNvPr id="57" name="8 - Ορθογώνιο"/>
              <p:cNvSpPr/>
              <p:nvPr/>
            </p:nvSpPr>
            <p:spPr bwMode="auto">
              <a:xfrm>
                <a:off x="228600" y="1981200"/>
                <a:ext cx="3200400" cy="35052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bg1"/>
                  </a:solidFill>
                  <a:cs typeface="Calibri" pitchFamily="34" charset="0"/>
                </a:endParaRPr>
              </a:p>
            </p:txBody>
          </p:sp>
          <p:sp>
            <p:nvSpPr>
              <p:cNvPr id="58" name="21 - TextBox"/>
              <p:cNvSpPr txBox="1">
                <a:spLocks noChangeArrowheads="1"/>
              </p:cNvSpPr>
              <p:nvPr/>
            </p:nvSpPr>
            <p:spPr bwMode="auto">
              <a:xfrm>
                <a:off x="381000" y="2133600"/>
                <a:ext cx="2819400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cs typeface="Calibri" pitchFamily="34" charset="0"/>
                  </a:rPr>
                  <a:t>MAP phase Output</a:t>
                </a:r>
              </a:p>
              <a:p>
                <a:pPr algn="ctr"/>
                <a:endParaRPr lang="en-US" dirty="0">
                  <a:solidFill>
                    <a:schemeClr val="bg1"/>
                  </a:solidFill>
                  <a:cs typeface="Calibri" pitchFamily="34" charset="0"/>
                </a:endParaRPr>
              </a:p>
            </p:txBody>
          </p:sp>
        </p:grpSp>
        <p:sp>
          <p:nvSpPr>
            <p:cNvPr id="53" name="7 - TextBox"/>
            <p:cNvSpPr txBox="1">
              <a:spLocks noChangeArrowheads="1"/>
            </p:cNvSpPr>
            <p:nvPr/>
          </p:nvSpPr>
          <p:spPr bwMode="auto">
            <a:xfrm>
              <a:off x="381000" y="3078778"/>
              <a:ext cx="2895600" cy="35022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&lt;Alice, (</a:t>
              </a:r>
              <a:r>
                <a:rPr lang="en-US" sz="1600" dirty="0" smtClean="0">
                  <a:solidFill>
                    <a:schemeClr val="bg1"/>
                  </a:solidFill>
                </a:rPr>
                <a:t>parent, John</a:t>
              </a:r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)&gt;</a:t>
              </a:r>
              <a:endParaRPr lang="en-US" sz="1600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54" name="8 - TextBox"/>
            <p:cNvSpPr txBox="1">
              <a:spLocks noChangeArrowheads="1"/>
            </p:cNvSpPr>
            <p:nvPr/>
          </p:nvSpPr>
          <p:spPr bwMode="auto">
            <a:xfrm>
              <a:off x="381000" y="3547646"/>
              <a:ext cx="2895600" cy="33855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&lt;</a:t>
              </a:r>
              <a:r>
                <a:rPr lang="en-US" sz="1600" dirty="0" smtClean="0">
                  <a:solidFill>
                    <a:schemeClr val="bg1"/>
                  </a:solidFill>
                </a:rPr>
                <a:t> Jill, (parent, John)</a:t>
              </a:r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&gt;</a:t>
              </a:r>
              <a:endParaRPr lang="en-US" sz="1600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55" name="10 - TextBox"/>
            <p:cNvSpPr txBox="1">
              <a:spLocks noChangeArrowheads="1"/>
            </p:cNvSpPr>
            <p:nvPr/>
          </p:nvSpPr>
          <p:spPr bwMode="auto">
            <a:xfrm>
              <a:off x="381000" y="3993178"/>
              <a:ext cx="2895600" cy="350222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&lt;</a:t>
              </a:r>
              <a:r>
                <a:rPr lang="en-US" sz="1600" dirty="0" smtClean="0">
                  <a:solidFill>
                    <a:schemeClr val="bg1"/>
                  </a:solidFill>
                </a:rPr>
                <a:t>Alice, (sibling, Edward)</a:t>
              </a:r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&gt;</a:t>
              </a:r>
              <a:endParaRPr lang="en-US" sz="1600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56" name="11 - TextBox"/>
            <p:cNvSpPr txBox="1">
              <a:spLocks noChangeArrowheads="1"/>
            </p:cNvSpPr>
            <p:nvPr/>
          </p:nvSpPr>
          <p:spPr bwMode="auto">
            <a:xfrm>
              <a:off x="381000" y="4462046"/>
              <a:ext cx="2895600" cy="33855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&lt;</a:t>
              </a:r>
              <a:r>
                <a:rPr lang="en-US" sz="1600" dirty="0" smtClean="0">
                  <a:solidFill>
                    <a:schemeClr val="bg1"/>
                  </a:solidFill>
                </a:rPr>
                <a:t>Jill, (sibling, Mary)</a:t>
              </a:r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&gt;</a:t>
              </a:r>
              <a:endParaRPr lang="en-US" sz="1600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410200" y="1981200"/>
            <a:ext cx="3505200" cy="3505200"/>
            <a:chOff x="5410200" y="1981200"/>
            <a:chExt cx="3505200" cy="3505200"/>
          </a:xfrm>
        </p:grpSpPr>
        <p:grpSp>
          <p:nvGrpSpPr>
            <p:cNvPr id="63" name="Group 50"/>
            <p:cNvGrpSpPr/>
            <p:nvPr/>
          </p:nvGrpSpPr>
          <p:grpSpPr>
            <a:xfrm>
              <a:off x="5410200" y="1981200"/>
              <a:ext cx="3505200" cy="3505200"/>
              <a:chOff x="5410200" y="1981200"/>
              <a:chExt cx="3505200" cy="3505200"/>
            </a:xfrm>
          </p:grpSpPr>
          <p:sp>
            <p:nvSpPr>
              <p:cNvPr id="66" name="15 - Ορθογώνιο"/>
              <p:cNvSpPr/>
              <p:nvPr/>
            </p:nvSpPr>
            <p:spPr bwMode="auto">
              <a:xfrm>
                <a:off x="5410200" y="1981200"/>
                <a:ext cx="3505200" cy="35052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bg1"/>
                  </a:solidFill>
                  <a:cs typeface="Calibri" pitchFamily="34" charset="0"/>
                </a:endParaRPr>
              </a:p>
            </p:txBody>
          </p:sp>
          <p:sp>
            <p:nvSpPr>
              <p:cNvPr id="67" name="21 - TextBox"/>
              <p:cNvSpPr txBox="1">
                <a:spLocks noChangeArrowheads="1"/>
              </p:cNvSpPr>
              <p:nvPr/>
            </p:nvSpPr>
            <p:spPr bwMode="auto">
              <a:xfrm>
                <a:off x="5499099" y="2133600"/>
                <a:ext cx="341630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cs typeface="Calibri" pitchFamily="34" charset="0"/>
                  </a:rPr>
                  <a:t>Reduce phase Input</a:t>
                </a:r>
              </a:p>
            </p:txBody>
          </p:sp>
        </p:grpSp>
        <p:sp>
          <p:nvSpPr>
            <p:cNvPr id="64" name="7 - TextBox"/>
            <p:cNvSpPr txBox="1">
              <a:spLocks noChangeArrowheads="1"/>
            </p:cNvSpPr>
            <p:nvPr/>
          </p:nvSpPr>
          <p:spPr bwMode="auto">
            <a:xfrm>
              <a:off x="5715000" y="3149025"/>
              <a:ext cx="2971800" cy="584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&lt;Alice, &lt;(</a:t>
              </a:r>
              <a:r>
                <a:rPr lang="en-US" sz="1600" dirty="0" smtClean="0">
                  <a:solidFill>
                    <a:schemeClr val="bg1"/>
                  </a:solidFill>
                </a:rPr>
                <a:t>parent, John</a:t>
              </a:r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),      </a:t>
              </a:r>
              <a:r>
                <a:rPr lang="en-US" sz="1600" dirty="0" smtClean="0">
                  <a:solidFill>
                    <a:schemeClr val="bg1"/>
                  </a:solidFill>
                </a:rPr>
                <a:t>(sibling, Edward)</a:t>
              </a:r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&gt;&gt;</a:t>
              </a:r>
            </a:p>
          </p:txBody>
        </p:sp>
        <p:sp>
          <p:nvSpPr>
            <p:cNvPr id="65" name="8 - TextBox"/>
            <p:cNvSpPr txBox="1">
              <a:spLocks noChangeArrowheads="1"/>
            </p:cNvSpPr>
            <p:nvPr/>
          </p:nvSpPr>
          <p:spPr bwMode="auto">
            <a:xfrm>
              <a:off x="5715000" y="4063425"/>
              <a:ext cx="2971800" cy="584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&lt;Jill, &lt;</a:t>
              </a:r>
              <a:r>
                <a:rPr lang="en-US" sz="1600" dirty="0" smtClean="0">
                  <a:solidFill>
                    <a:schemeClr val="bg1"/>
                  </a:solidFill>
                </a:rPr>
                <a:t>(parent, John)</a:t>
              </a:r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, 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(sibling, Mary)</a:t>
              </a:r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&gt;&gt;</a:t>
              </a:r>
              <a:endParaRPr lang="en-US" sz="1600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27" name="39 - Ομάδα"/>
          <p:cNvGrpSpPr/>
          <p:nvPr/>
        </p:nvGrpSpPr>
        <p:grpSpPr>
          <a:xfrm>
            <a:off x="3276600" y="3253889"/>
            <a:ext cx="2438400" cy="914400"/>
            <a:chOff x="3581400" y="1882289"/>
            <a:chExt cx="2438400" cy="914400"/>
          </a:xfrm>
        </p:grpSpPr>
        <p:cxnSp>
          <p:nvCxnSpPr>
            <p:cNvPr id="28" name="33 - Ευθύγραμμο βέλος σύνδεσης"/>
            <p:cNvCxnSpPr>
              <a:stCxn id="53" idx="3"/>
              <a:endCxn id="64" idx="1"/>
            </p:cNvCxnSpPr>
            <p:nvPr/>
          </p:nvCxnSpPr>
          <p:spPr bwMode="auto">
            <a:xfrm>
              <a:off x="3581400" y="1882289"/>
              <a:ext cx="2438400" cy="187524"/>
            </a:xfrm>
            <a:prstGeom prst="straightConnector1">
              <a:avLst/>
            </a:prstGeom>
            <a:ln w="25400" cap="flat">
              <a:prstDash val="solid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36 - Ευθύγραμμο βέλος σύνδεσης"/>
            <p:cNvCxnSpPr>
              <a:stCxn id="55" idx="3"/>
              <a:endCxn id="64" idx="1"/>
            </p:cNvCxnSpPr>
            <p:nvPr/>
          </p:nvCxnSpPr>
          <p:spPr bwMode="auto">
            <a:xfrm flipV="1">
              <a:off x="3581400" y="2069813"/>
              <a:ext cx="2438400" cy="726876"/>
            </a:xfrm>
            <a:prstGeom prst="straightConnector1">
              <a:avLst/>
            </a:prstGeom>
            <a:ln w="25400" cap="flat">
              <a:prstDash val="solid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39 - Ομάδα"/>
          <p:cNvGrpSpPr/>
          <p:nvPr/>
        </p:nvGrpSpPr>
        <p:grpSpPr>
          <a:xfrm>
            <a:off x="3276600" y="3716923"/>
            <a:ext cx="2438400" cy="914400"/>
            <a:chOff x="3429000" y="2192923"/>
            <a:chExt cx="2438400" cy="914400"/>
          </a:xfrm>
        </p:grpSpPr>
        <p:cxnSp>
          <p:nvCxnSpPr>
            <p:cNvPr id="37" name="33 - Ευθύγραμμο βέλος σύνδεσης"/>
            <p:cNvCxnSpPr>
              <a:stCxn id="54" idx="3"/>
              <a:endCxn id="65" idx="1"/>
            </p:cNvCxnSpPr>
            <p:nvPr/>
          </p:nvCxnSpPr>
          <p:spPr bwMode="auto">
            <a:xfrm>
              <a:off x="3429000" y="2192923"/>
              <a:ext cx="2438400" cy="638890"/>
            </a:xfrm>
            <a:prstGeom prst="straightConnector1">
              <a:avLst/>
            </a:prstGeom>
            <a:ln w="25400" cap="flat">
              <a:prstDash val="solid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36 - Ευθύγραμμο βέλος σύνδεσης"/>
            <p:cNvCxnSpPr>
              <a:stCxn id="56" idx="3"/>
              <a:endCxn id="65" idx="1"/>
            </p:cNvCxnSpPr>
            <p:nvPr/>
          </p:nvCxnSpPr>
          <p:spPr bwMode="auto">
            <a:xfrm flipV="1">
              <a:off x="3429000" y="2831813"/>
              <a:ext cx="2438400" cy="275510"/>
            </a:xfrm>
            <a:prstGeom prst="straightConnector1">
              <a:avLst/>
            </a:prstGeom>
            <a:ln w="25400" cap="flat">
              <a:prstDash val="solid"/>
              <a:tailEnd type="arrow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</a:t>
            </a:r>
            <a:r>
              <a:rPr lang="en-US" baseline="-25000" dirty="0" smtClean="0"/>
              <a:t>P,J</a:t>
            </a:r>
            <a:r>
              <a:rPr lang="en-US" dirty="0" smtClean="0"/>
              <a:t>(I) calculation (4/5):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“Join”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304800" y="1981200"/>
            <a:ext cx="3581400" cy="3505200"/>
            <a:chOff x="76200" y="1981200"/>
            <a:chExt cx="3581400" cy="3505200"/>
          </a:xfrm>
        </p:grpSpPr>
        <p:grpSp>
          <p:nvGrpSpPr>
            <p:cNvPr id="5" name="Group 50"/>
            <p:cNvGrpSpPr/>
            <p:nvPr/>
          </p:nvGrpSpPr>
          <p:grpSpPr>
            <a:xfrm>
              <a:off x="76200" y="1981200"/>
              <a:ext cx="3581400" cy="3505200"/>
              <a:chOff x="5334000" y="1981200"/>
              <a:chExt cx="3581400" cy="3505200"/>
            </a:xfrm>
          </p:grpSpPr>
          <p:sp>
            <p:nvSpPr>
              <p:cNvPr id="8" name="15 - Ορθογώνιο"/>
              <p:cNvSpPr/>
              <p:nvPr/>
            </p:nvSpPr>
            <p:spPr bwMode="auto">
              <a:xfrm>
                <a:off x="5410200" y="1981200"/>
                <a:ext cx="3505200" cy="35052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bg1"/>
                  </a:solidFill>
                  <a:cs typeface="Calibri" pitchFamily="34" charset="0"/>
                </a:endParaRPr>
              </a:p>
            </p:txBody>
          </p:sp>
          <p:sp>
            <p:nvSpPr>
              <p:cNvPr id="9" name="21 - TextBox"/>
              <p:cNvSpPr txBox="1">
                <a:spLocks noChangeArrowheads="1"/>
              </p:cNvSpPr>
              <p:nvPr/>
            </p:nvSpPr>
            <p:spPr bwMode="auto">
              <a:xfrm>
                <a:off x="5334000" y="2133600"/>
                <a:ext cx="341630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cs typeface="Calibri" pitchFamily="34" charset="0"/>
                  </a:rPr>
                  <a:t>Reduce phase Input</a:t>
                </a:r>
              </a:p>
            </p:txBody>
          </p:sp>
        </p:grpSp>
        <p:sp>
          <p:nvSpPr>
            <p:cNvPr id="6" name="7 - TextBox"/>
            <p:cNvSpPr txBox="1">
              <a:spLocks noChangeArrowheads="1"/>
            </p:cNvSpPr>
            <p:nvPr/>
          </p:nvSpPr>
          <p:spPr bwMode="auto">
            <a:xfrm>
              <a:off x="304800" y="3505200"/>
              <a:ext cx="3200399" cy="584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&lt;Alice, &lt;(</a:t>
              </a:r>
              <a:r>
                <a:rPr lang="en-US" sz="1600" dirty="0" smtClean="0">
                  <a:solidFill>
                    <a:schemeClr val="bg1"/>
                  </a:solidFill>
                </a:rPr>
                <a:t>parent, John</a:t>
              </a:r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),  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(sibling, Edward)</a:t>
              </a:r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&gt;&gt;</a:t>
              </a:r>
            </a:p>
          </p:txBody>
        </p:sp>
        <p:sp>
          <p:nvSpPr>
            <p:cNvPr id="7" name="8 - TextBox"/>
            <p:cNvSpPr txBox="1">
              <a:spLocks noChangeArrowheads="1"/>
            </p:cNvSpPr>
            <p:nvPr/>
          </p:nvSpPr>
          <p:spPr bwMode="auto">
            <a:xfrm>
              <a:off x="304800" y="4292025"/>
              <a:ext cx="3200400" cy="584775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&lt;Jill, &lt;</a:t>
              </a:r>
              <a:r>
                <a:rPr lang="en-US" sz="1600" dirty="0" smtClean="0">
                  <a:solidFill>
                    <a:schemeClr val="bg1"/>
                  </a:solidFill>
                </a:rPr>
                <a:t>(parent, John)</a:t>
              </a:r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, 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(sibling, Mary)</a:t>
              </a:r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&gt;&gt;</a:t>
              </a:r>
              <a:endParaRPr lang="en-US" sz="1600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81061" y="1981200"/>
            <a:ext cx="4658139" cy="3505200"/>
            <a:chOff x="4181061" y="1981200"/>
            <a:chExt cx="4658139" cy="3505200"/>
          </a:xfrm>
        </p:grpSpPr>
        <p:grpSp>
          <p:nvGrpSpPr>
            <p:cNvPr id="12" name="8 - Ομάδα"/>
            <p:cNvGrpSpPr/>
            <p:nvPr/>
          </p:nvGrpSpPr>
          <p:grpSpPr>
            <a:xfrm>
              <a:off x="5181600" y="1981200"/>
              <a:ext cx="3657600" cy="3505200"/>
              <a:chOff x="2743200" y="1981200"/>
              <a:chExt cx="3657600" cy="3505200"/>
            </a:xfrm>
          </p:grpSpPr>
          <p:sp>
            <p:nvSpPr>
              <p:cNvPr id="14" name="7 - TextBox"/>
              <p:cNvSpPr txBox="1">
                <a:spLocks noChangeArrowheads="1"/>
              </p:cNvSpPr>
              <p:nvPr/>
            </p:nvSpPr>
            <p:spPr bwMode="auto">
              <a:xfrm>
                <a:off x="2895600" y="3505200"/>
                <a:ext cx="3352800" cy="33855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err="1" smtClean="0">
                    <a:solidFill>
                      <a:schemeClr val="bg1"/>
                    </a:solidFill>
                    <a:cs typeface="Calibri" pitchFamily="34" charset="0"/>
                  </a:rPr>
                  <a:t>parentOfSiblings</a:t>
                </a:r>
                <a:r>
                  <a:rPr lang="en-US" sz="1600" dirty="0" smtClean="0">
                    <a:solidFill>
                      <a:schemeClr val="bg1"/>
                    </a:solidFill>
                    <a:cs typeface="Calibri" pitchFamily="34" charset="0"/>
                  </a:rPr>
                  <a:t>(</a:t>
                </a:r>
                <a:r>
                  <a:rPr lang="en-US" sz="1600" dirty="0" smtClean="0">
                    <a:solidFill>
                      <a:schemeClr val="bg1"/>
                    </a:solidFill>
                  </a:rPr>
                  <a:t>John</a:t>
                </a:r>
                <a:r>
                  <a:rPr lang="en-US" sz="1600" dirty="0" smtClean="0">
                    <a:solidFill>
                      <a:schemeClr val="bg1"/>
                    </a:solidFill>
                    <a:cs typeface="Calibri" pitchFamily="34" charset="0"/>
                  </a:rPr>
                  <a:t>, Edward, Alice)</a:t>
                </a:r>
              </a:p>
            </p:txBody>
          </p:sp>
          <p:sp>
            <p:nvSpPr>
              <p:cNvPr id="15" name="8 - TextBox"/>
              <p:cNvSpPr txBox="1">
                <a:spLocks noChangeArrowheads="1"/>
              </p:cNvSpPr>
              <p:nvPr/>
            </p:nvSpPr>
            <p:spPr bwMode="auto">
              <a:xfrm>
                <a:off x="2895600" y="4233446"/>
                <a:ext cx="3352800" cy="33855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err="1" smtClean="0">
                    <a:solidFill>
                      <a:schemeClr val="bg1"/>
                    </a:solidFill>
                    <a:cs typeface="Calibri" pitchFamily="34" charset="0"/>
                  </a:rPr>
                  <a:t>parentOfSiblings</a:t>
                </a:r>
                <a:r>
                  <a:rPr lang="en-US" sz="1600" dirty="0" smtClean="0">
                    <a:solidFill>
                      <a:schemeClr val="bg1"/>
                    </a:solidFill>
                    <a:cs typeface="Calibri" pitchFamily="34" charset="0"/>
                  </a:rPr>
                  <a:t>(John, Mary, Jill)</a:t>
                </a:r>
              </a:p>
            </p:txBody>
          </p:sp>
          <p:sp>
            <p:nvSpPr>
              <p:cNvPr id="16" name="5 - Ορθογώνιο"/>
              <p:cNvSpPr/>
              <p:nvPr/>
            </p:nvSpPr>
            <p:spPr bwMode="auto">
              <a:xfrm>
                <a:off x="2743200" y="1981200"/>
                <a:ext cx="3657600" cy="35052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bg1"/>
                  </a:solidFill>
                  <a:cs typeface="Calibri" pitchFamily="34" charset="0"/>
                </a:endParaRPr>
              </a:p>
            </p:txBody>
          </p:sp>
          <p:sp>
            <p:nvSpPr>
              <p:cNvPr id="17" name="21 - TextBox"/>
              <p:cNvSpPr txBox="1">
                <a:spLocks noChangeArrowheads="1"/>
              </p:cNvSpPr>
              <p:nvPr/>
            </p:nvSpPr>
            <p:spPr bwMode="auto">
              <a:xfrm>
                <a:off x="3048000" y="2133600"/>
                <a:ext cx="3124200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cs typeface="Calibri" pitchFamily="34" charset="0"/>
                  </a:rPr>
                  <a:t>Reduce phase Output </a:t>
                </a:r>
                <a:r>
                  <a:rPr lang="en-US" b="1" dirty="0" err="1" smtClean="0">
                    <a:solidFill>
                      <a:schemeClr val="bg1"/>
                    </a:solidFill>
                    <a:cs typeface="Calibri" pitchFamily="34" charset="0"/>
                  </a:rPr>
                  <a:t>Output</a:t>
                </a:r>
                <a:r>
                  <a:rPr lang="en-US" b="1" dirty="0" smtClean="0">
                    <a:solidFill>
                      <a:schemeClr val="bg1"/>
                    </a:solidFill>
                    <a:cs typeface="Calibri" pitchFamily="34" charset="0"/>
                  </a:rPr>
                  <a:t>:</a:t>
                </a:r>
                <a:r>
                  <a:rPr lang="en-US" dirty="0" smtClean="0">
                    <a:solidFill>
                      <a:schemeClr val="bg1"/>
                    </a:solidFill>
                    <a:cs typeface="Calibri" pitchFamily="34" charset="0"/>
                  </a:rPr>
                  <a:t> new conclusion</a:t>
                </a:r>
                <a:endParaRPr lang="en-US" dirty="0">
                  <a:solidFill>
                    <a:schemeClr val="bg1"/>
                  </a:solidFill>
                  <a:cs typeface="Calibri" pitchFamily="34" charset="0"/>
                </a:endParaRPr>
              </a:p>
            </p:txBody>
          </p:sp>
        </p:grpSp>
        <p:sp>
          <p:nvSpPr>
            <p:cNvPr id="13" name="19 - Δεξιό βέλος"/>
            <p:cNvSpPr/>
            <p:nvPr/>
          </p:nvSpPr>
          <p:spPr bwMode="auto">
            <a:xfrm>
              <a:off x="4181061" y="3581400"/>
              <a:ext cx="695739" cy="685800"/>
            </a:xfrm>
            <a:prstGeom prst="rightArrow">
              <a:avLst>
                <a:gd name="adj1" fmla="val 6447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Motivation</a:t>
            </a:r>
          </a:p>
          <a:p>
            <a:r>
              <a:rPr lang="en-US" sz="2800" dirty="0" err="1" smtClean="0"/>
              <a:t>MapReduce</a:t>
            </a:r>
            <a:r>
              <a:rPr lang="en-US" sz="2800" dirty="0" smtClean="0"/>
              <a:t> paradigm</a:t>
            </a:r>
          </a:p>
          <a:p>
            <a:r>
              <a:rPr lang="en-US" sz="2800" dirty="0" err="1" smtClean="0"/>
              <a:t>Defeasible</a:t>
            </a:r>
            <a:r>
              <a:rPr lang="en-US" sz="2800" dirty="0" smtClean="0"/>
              <a:t> Logic</a:t>
            </a:r>
          </a:p>
          <a:p>
            <a:r>
              <a:rPr lang="en-US" sz="2800" dirty="0" smtClean="0"/>
              <a:t>Well-Founded Semantics</a:t>
            </a:r>
          </a:p>
          <a:p>
            <a:r>
              <a:rPr lang="en-US" sz="2800" dirty="0" smtClean="0"/>
              <a:t>Future Directions</a:t>
            </a: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Session Agenda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219200"/>
            <a:ext cx="3200400" cy="3413761"/>
          </a:xfrm>
          <a:prstGeom prst="rect">
            <a:avLst/>
          </a:prstGeom>
          <a:ln w="53975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18428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</a:t>
            </a:r>
            <a:r>
              <a:rPr lang="en-US" baseline="-25000" dirty="0" smtClean="0"/>
              <a:t>P,J</a:t>
            </a:r>
            <a:r>
              <a:rPr lang="en-US" dirty="0" smtClean="0"/>
              <a:t>(I) calculation (5/5)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Rule: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800" dirty="0" smtClean="0"/>
              <a:t>son(X,Y) ← parent(Y,Z), sibling(Z,X), </a:t>
            </a:r>
            <a:r>
              <a:rPr lang="en-US" sz="2800" b="1" dirty="0" smtClean="0"/>
              <a:t>not</a:t>
            </a:r>
            <a:r>
              <a:rPr lang="en-US" sz="2800" dirty="0" smtClean="0"/>
              <a:t> female(X)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4" name="Group 52"/>
          <p:cNvGrpSpPr/>
          <p:nvPr/>
        </p:nvGrpSpPr>
        <p:grpSpPr>
          <a:xfrm>
            <a:off x="3181282" y="1992868"/>
            <a:ext cx="2305118" cy="1447800"/>
            <a:chOff x="2461222" y="1447800"/>
            <a:chExt cx="2305118" cy="1447800"/>
          </a:xfrm>
        </p:grpSpPr>
        <p:grpSp>
          <p:nvGrpSpPr>
            <p:cNvPr id="5" name="Group 38"/>
            <p:cNvGrpSpPr/>
            <p:nvPr/>
          </p:nvGrpSpPr>
          <p:grpSpPr>
            <a:xfrm>
              <a:off x="2461222" y="1447800"/>
              <a:ext cx="2305118" cy="1447800"/>
              <a:chOff x="2461222" y="1447800"/>
              <a:chExt cx="2305118" cy="1447800"/>
            </a:xfrm>
          </p:grpSpPr>
          <p:grpSp>
            <p:nvGrpSpPr>
              <p:cNvPr id="7" name="Group 29"/>
              <p:cNvGrpSpPr/>
              <p:nvPr/>
            </p:nvGrpSpPr>
            <p:grpSpPr>
              <a:xfrm>
                <a:off x="2461222" y="1905000"/>
                <a:ext cx="2305118" cy="990600"/>
                <a:chOff x="2461222" y="1905000"/>
                <a:chExt cx="2305118" cy="990600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2461222" y="2526268"/>
                  <a:ext cx="23051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>
                      <a:solidFill>
                        <a:schemeClr val="bg1"/>
                      </a:solidFill>
                      <a:cs typeface="Calibri" pitchFamily="34" charset="0"/>
                    </a:rPr>
                    <a:t>parentOfSiblings</a:t>
                  </a:r>
                  <a:r>
                    <a:rPr lang="en-US" dirty="0" smtClean="0">
                      <a:solidFill>
                        <a:schemeClr val="bg1"/>
                      </a:solidFill>
                    </a:rPr>
                    <a:t>(Y,X,Z)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1" name="Straight Arrow Connector 5"/>
                <p:cNvCxnSpPr>
                  <a:stCxn id="6" idx="4"/>
                  <a:endCxn id="9" idx="0"/>
                </p:cNvCxnSpPr>
                <p:nvPr/>
              </p:nvCxnSpPr>
              <p:spPr>
                <a:xfrm>
                  <a:off x="2899440" y="1905000"/>
                  <a:ext cx="714341" cy="621268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>
                  <a:stCxn id="8" idx="4"/>
                  <a:endCxn id="9" idx="0"/>
                </p:cNvCxnSpPr>
                <p:nvPr/>
              </p:nvCxnSpPr>
              <p:spPr>
                <a:xfrm flipH="1">
                  <a:off x="3613781" y="1905000"/>
                  <a:ext cx="733459" cy="621268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Oval 7"/>
              <p:cNvSpPr/>
              <p:nvPr/>
            </p:nvSpPr>
            <p:spPr>
              <a:xfrm>
                <a:off x="4156740" y="1447800"/>
                <a:ext cx="381000" cy="457200"/>
              </a:xfrm>
              <a:prstGeom prst="ellipse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2708940" y="1447800"/>
              <a:ext cx="381000" cy="45720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743200" y="2590800"/>
            <a:ext cx="4876800" cy="2450068"/>
            <a:chOff x="3276600" y="2502932"/>
            <a:chExt cx="4876800" cy="2450068"/>
          </a:xfrm>
        </p:grpSpPr>
        <p:cxnSp>
          <p:nvCxnSpPr>
            <p:cNvPr id="14" name="Straight Arrow Connector 13"/>
            <p:cNvCxnSpPr>
              <a:endCxn id="22" idx="0"/>
            </p:cNvCxnSpPr>
            <p:nvPr/>
          </p:nvCxnSpPr>
          <p:spPr>
            <a:xfrm>
              <a:off x="7239000" y="2502932"/>
              <a:ext cx="51566" cy="2450068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9" idx="2"/>
              <a:endCxn id="22" idx="0"/>
            </p:cNvCxnSpPr>
            <p:nvPr/>
          </p:nvCxnSpPr>
          <p:spPr>
            <a:xfrm>
              <a:off x="4867241" y="3352800"/>
              <a:ext cx="2423325" cy="160020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276600" y="4045803"/>
              <a:ext cx="39088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  <a:cs typeface="Calibri" pitchFamily="34" charset="0"/>
                </a:rPr>
                <a:t>parentOfSiblings</a:t>
              </a:r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(</a:t>
              </a:r>
              <a:r>
                <a:rPr lang="en-US" sz="1600" dirty="0" smtClean="0">
                  <a:solidFill>
                    <a:schemeClr val="bg1"/>
                  </a:solidFill>
                </a:rPr>
                <a:t>John</a:t>
              </a:r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, Edward, Alice)</a:t>
              </a:r>
            </a:p>
            <a:p>
              <a:r>
                <a:rPr lang="en-US" sz="1600" dirty="0" err="1" smtClean="0">
                  <a:solidFill>
                    <a:schemeClr val="bg1"/>
                  </a:solidFill>
                  <a:cs typeface="Calibri" pitchFamily="34" charset="0"/>
                </a:rPr>
                <a:t>parentOfSiblings</a:t>
              </a:r>
              <a:r>
                <a:rPr lang="en-US" sz="1600" dirty="0" smtClean="0">
                  <a:solidFill>
                    <a:schemeClr val="bg1"/>
                  </a:solidFill>
                  <a:cs typeface="Calibri" pitchFamily="34" charset="0"/>
                </a:rPr>
                <a:t>(John, Mary, Jill)</a:t>
              </a:r>
            </a:p>
            <a:p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690948" y="3352800"/>
              <a:ext cx="1462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female(Mary)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038600" y="2495490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</a:rPr>
              <a:t>Join</a:t>
            </a:r>
            <a:endParaRPr lang="en-US" sz="2000" dirty="0">
              <a:solidFill>
                <a:srgbClr val="FFC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743200" y="3440668"/>
            <a:ext cx="5194776" cy="1969532"/>
            <a:chOff x="3276600" y="3352800"/>
            <a:chExt cx="5194776" cy="1969532"/>
          </a:xfrm>
        </p:grpSpPr>
        <p:grpSp>
          <p:nvGrpSpPr>
            <p:cNvPr id="20" name="Group 35"/>
            <p:cNvGrpSpPr/>
            <p:nvPr/>
          </p:nvGrpSpPr>
          <p:grpSpPr>
            <a:xfrm>
              <a:off x="3276600" y="3352800"/>
              <a:ext cx="4969773" cy="1969532"/>
              <a:chOff x="3276600" y="3352800"/>
              <a:chExt cx="4969773" cy="1969532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334759" y="4953000"/>
                <a:ext cx="19116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son(Edward, John)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5105400" y="4331732"/>
                <a:ext cx="685800" cy="304800"/>
              </a:xfrm>
              <a:prstGeom prst="ellipse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315200" y="3352800"/>
                <a:ext cx="838200" cy="369332"/>
              </a:xfrm>
              <a:prstGeom prst="ellipse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C000"/>
                  </a:solidFill>
                </a:endParaRP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3276600" y="4484132"/>
                <a:ext cx="2895600" cy="0"/>
              </a:xfrm>
              <a:prstGeom prst="line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7391400" y="4495800"/>
              <a:ext cx="10799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C000"/>
                  </a:solidFill>
                </a:rPr>
                <a:t>Anti-join</a:t>
              </a:r>
              <a:endParaRPr lang="en-US" sz="2000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Optimized WFS </a:t>
            </a:r>
            <a:r>
              <a:rPr lang="en-US" dirty="0" err="1" smtClean="0"/>
              <a:t>fixpoint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</p:txBody>
      </p:sp>
      <p:sp>
        <p:nvSpPr>
          <p:cNvPr id="34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WFS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fixpoint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(P):</a:t>
            </a: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	// input: program P,</a:t>
            </a: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	// output: set of literals K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i-1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, U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i-1</a:t>
            </a: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	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K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0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 =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lfp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(P+, ∅, ∅);</a:t>
            </a: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	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 = 0;</a:t>
            </a: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	do</a:t>
            </a: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		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U</a:t>
            </a:r>
            <a:r>
              <a:rPr kumimoji="0" lang="en-US" sz="20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 =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K</a:t>
            </a:r>
            <a:r>
              <a:rPr kumimoji="0" lang="en-US" sz="20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 ∪ 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lfp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(P,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K</a:t>
            </a:r>
            <a:r>
              <a:rPr kumimoji="0" lang="en-US" sz="20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K</a:t>
            </a:r>
            <a:r>
              <a:rPr kumimoji="0" lang="en-US" sz="20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);</a:t>
            </a: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		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++; // next “inference step”</a:t>
            </a: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		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K</a:t>
            </a:r>
            <a:r>
              <a:rPr kumimoji="0" lang="en-US" sz="20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 = K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i-1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 ∪ 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lfp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(P, K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i-1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, U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i-1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);</a:t>
            </a: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	while (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K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i-1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.size() !=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K</a:t>
            </a:r>
            <a:r>
              <a:rPr kumimoji="0" lang="en-US" sz="2000" b="0" i="0" u="none" strike="noStrike" kern="1200" cap="none" spc="0" normalizeH="0" baseline="-2500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.size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()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)</a:t>
            </a: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	return K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i-1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, U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i-1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;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4534468" y="4415135"/>
            <a:ext cx="2628332" cy="461665"/>
            <a:chOff x="5818908" y="4608731"/>
            <a:chExt cx="2628332" cy="461665"/>
          </a:xfrm>
        </p:grpSpPr>
        <p:sp>
          <p:nvSpPr>
            <p:cNvPr id="36" name="TextBox 35"/>
            <p:cNvSpPr txBox="1"/>
            <p:nvPr/>
          </p:nvSpPr>
          <p:spPr>
            <a:xfrm>
              <a:off x="7315199" y="4608731"/>
              <a:ext cx="11320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2400" dirty="0" smtClean="0">
                  <a:solidFill>
                    <a:schemeClr val="bg1"/>
                  </a:solidFill>
                </a:rPr>
                <a:t>K</a:t>
              </a:r>
              <a:r>
                <a:rPr lang="fi-FI" sz="2400" baseline="-25000" dirty="0" smtClean="0">
                  <a:solidFill>
                    <a:schemeClr val="bg1"/>
                  </a:solidFill>
                </a:rPr>
                <a:t>i-1</a:t>
              </a:r>
              <a:r>
                <a:rPr lang="fi-FI" sz="2400" dirty="0" smtClean="0">
                  <a:solidFill>
                    <a:schemeClr val="bg1"/>
                  </a:solidFill>
                </a:rPr>
                <a:t> </a:t>
              </a:r>
              <a:r>
                <a:rPr lang="en-US" sz="2400" dirty="0" smtClean="0">
                  <a:solidFill>
                    <a:schemeClr val="bg1"/>
                  </a:solidFill>
                </a:rPr>
                <a:t>⊆</a:t>
              </a:r>
              <a:r>
                <a:rPr lang="fi-FI" sz="2400" dirty="0" smtClean="0">
                  <a:solidFill>
                    <a:schemeClr val="bg1"/>
                  </a:solidFill>
                </a:rPr>
                <a:t> K</a:t>
              </a:r>
              <a:r>
                <a:rPr lang="fi-FI" sz="2400" baseline="-25000" dirty="0" smtClean="0">
                  <a:solidFill>
                    <a:schemeClr val="bg1"/>
                  </a:solidFill>
                </a:rPr>
                <a:t>i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7" name="Right Arrow 36"/>
            <p:cNvSpPr/>
            <p:nvPr/>
          </p:nvSpPr>
          <p:spPr>
            <a:xfrm>
              <a:off x="5818908" y="4684932"/>
              <a:ext cx="1496291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962400" y="3657600"/>
            <a:ext cx="3059597" cy="461665"/>
            <a:chOff x="5029200" y="3810000"/>
            <a:chExt cx="3059597" cy="461665"/>
          </a:xfrm>
        </p:grpSpPr>
        <p:sp>
          <p:nvSpPr>
            <p:cNvPr id="39" name="TextBox 38"/>
            <p:cNvSpPr txBox="1"/>
            <p:nvPr/>
          </p:nvSpPr>
          <p:spPr>
            <a:xfrm>
              <a:off x="7086600" y="3810000"/>
              <a:ext cx="10021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2400" dirty="0" smtClean="0">
                  <a:solidFill>
                    <a:schemeClr val="bg1"/>
                  </a:solidFill>
                </a:rPr>
                <a:t>K</a:t>
              </a:r>
              <a:r>
                <a:rPr lang="fi-FI" sz="2400" baseline="-25000" dirty="0" smtClean="0">
                  <a:solidFill>
                    <a:schemeClr val="bg1"/>
                  </a:solidFill>
                </a:rPr>
                <a:t>i</a:t>
              </a:r>
              <a:r>
                <a:rPr lang="fi-FI" sz="2400" dirty="0" smtClean="0">
                  <a:solidFill>
                    <a:schemeClr val="bg1"/>
                  </a:solidFill>
                </a:rPr>
                <a:t> </a:t>
              </a:r>
              <a:r>
                <a:rPr lang="en-US" sz="2400" dirty="0" smtClean="0">
                  <a:solidFill>
                    <a:schemeClr val="bg1"/>
                  </a:solidFill>
                </a:rPr>
                <a:t>⊆</a:t>
              </a:r>
              <a:r>
                <a:rPr lang="fi-FI" sz="2400" dirty="0" smtClean="0">
                  <a:solidFill>
                    <a:schemeClr val="bg1"/>
                  </a:solidFill>
                </a:rPr>
                <a:t> U</a:t>
              </a:r>
              <a:r>
                <a:rPr lang="fi-FI" sz="2400" baseline="-25000" dirty="0" smtClean="0">
                  <a:solidFill>
                    <a:schemeClr val="bg1"/>
                  </a:solidFill>
                </a:rPr>
                <a:t>i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0" name="Right Arrow 39"/>
            <p:cNvSpPr/>
            <p:nvPr/>
          </p:nvSpPr>
          <p:spPr>
            <a:xfrm>
              <a:off x="5029200" y="3886200"/>
              <a:ext cx="20574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886200" y="4953000"/>
            <a:ext cx="3429000" cy="1295400"/>
            <a:chOff x="4191000" y="5410200"/>
            <a:chExt cx="4953000" cy="1447800"/>
          </a:xfrm>
        </p:grpSpPr>
        <p:sp>
          <p:nvSpPr>
            <p:cNvPr id="42" name="TextBox 41"/>
            <p:cNvSpPr txBox="1"/>
            <p:nvPr/>
          </p:nvSpPr>
          <p:spPr>
            <a:xfrm>
              <a:off x="4191000" y="5473005"/>
              <a:ext cx="4738334" cy="13415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If K</a:t>
              </a:r>
              <a:r>
                <a:rPr lang="en-US" sz="2400" baseline="-25000" dirty="0" smtClean="0">
                  <a:solidFill>
                    <a:schemeClr val="bg1"/>
                  </a:solidFill>
                </a:rPr>
                <a:t>i-1</a:t>
              </a:r>
              <a:r>
                <a:rPr lang="en-US" sz="2400" dirty="0" smtClean="0">
                  <a:solidFill>
                    <a:schemeClr val="bg1"/>
                  </a:solidFill>
                </a:rPr>
                <a:t> =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K</a:t>
              </a:r>
              <a:r>
                <a:rPr lang="en-US" sz="2400" baseline="-25000" dirty="0" err="1" smtClean="0">
                  <a:solidFill>
                    <a:schemeClr val="bg1"/>
                  </a:solidFill>
                </a:rPr>
                <a:t>i</a:t>
              </a:r>
              <a:r>
                <a:rPr lang="en-US" sz="2400" baseline="-25000" dirty="0" smtClean="0">
                  <a:solidFill>
                    <a:schemeClr val="bg1"/>
                  </a:solidFill>
                </a:rPr>
                <a:t> </a:t>
              </a:r>
              <a:r>
                <a:rPr lang="en-US" sz="2400" dirty="0" smtClean="0">
                  <a:solidFill>
                    <a:schemeClr val="bg1"/>
                  </a:solidFill>
                </a:rPr>
                <a:t>then</a:t>
              </a:r>
            </a:p>
            <a:p>
              <a:r>
                <a:rPr lang="en-US" sz="2400" dirty="0" smtClean="0">
                  <a:solidFill>
                    <a:schemeClr val="bg1"/>
                  </a:solidFill>
                </a:rPr>
                <a:t>U</a:t>
              </a:r>
              <a:r>
                <a:rPr lang="en-US" sz="2400" baseline="-25000" dirty="0" smtClean="0">
                  <a:solidFill>
                    <a:schemeClr val="bg1"/>
                  </a:solidFill>
                </a:rPr>
                <a:t>i-1</a:t>
              </a:r>
              <a:r>
                <a:rPr lang="en-US" sz="2400" dirty="0" smtClean="0">
                  <a:solidFill>
                    <a:schemeClr val="bg1"/>
                  </a:solidFill>
                </a:rPr>
                <a:t> = K</a:t>
              </a:r>
              <a:r>
                <a:rPr lang="en-US" sz="2400" baseline="-25000" dirty="0" smtClean="0">
                  <a:solidFill>
                    <a:schemeClr val="bg1"/>
                  </a:solidFill>
                </a:rPr>
                <a:t>i-1</a:t>
              </a:r>
              <a:r>
                <a:rPr lang="en-US" sz="2400" dirty="0" smtClean="0">
                  <a:solidFill>
                    <a:schemeClr val="bg1"/>
                  </a:solidFill>
                </a:rPr>
                <a:t> ∪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lfp</a:t>
              </a:r>
              <a:r>
                <a:rPr lang="en-US" sz="2400" dirty="0" smtClean="0">
                  <a:solidFill>
                    <a:schemeClr val="bg1"/>
                  </a:solidFill>
                </a:rPr>
                <a:t>(P, K</a:t>
              </a:r>
              <a:r>
                <a:rPr lang="en-US" sz="2400" baseline="-25000" dirty="0" smtClean="0">
                  <a:solidFill>
                    <a:schemeClr val="bg1"/>
                  </a:solidFill>
                </a:rPr>
                <a:t>i-1</a:t>
              </a:r>
              <a:r>
                <a:rPr lang="en-US" sz="2400" dirty="0" smtClean="0">
                  <a:solidFill>
                    <a:schemeClr val="bg1"/>
                  </a:solidFill>
                </a:rPr>
                <a:t>, K</a:t>
              </a:r>
              <a:r>
                <a:rPr lang="en-US" sz="2400" baseline="-25000" dirty="0" smtClean="0">
                  <a:solidFill>
                    <a:schemeClr val="bg1"/>
                  </a:solidFill>
                </a:rPr>
                <a:t>i-1</a:t>
              </a:r>
              <a:r>
                <a:rPr lang="en-US" sz="2400" dirty="0" smtClean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sz="2400" dirty="0" smtClean="0">
                  <a:solidFill>
                    <a:schemeClr val="bg1"/>
                  </a:solidFill>
                </a:rPr>
                <a:t>      =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K</a:t>
              </a:r>
              <a:r>
                <a:rPr lang="en-US" sz="2400" baseline="-25000" dirty="0" err="1" smtClean="0">
                  <a:solidFill>
                    <a:schemeClr val="bg1"/>
                  </a:solidFill>
                </a:rPr>
                <a:t>i</a:t>
              </a:r>
              <a:r>
                <a:rPr lang="en-US" sz="2400" dirty="0" smtClean="0">
                  <a:solidFill>
                    <a:schemeClr val="bg1"/>
                  </a:solidFill>
                </a:rPr>
                <a:t> ∪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lfp</a:t>
              </a:r>
              <a:r>
                <a:rPr lang="en-US" sz="2400" dirty="0" smtClean="0">
                  <a:solidFill>
                    <a:schemeClr val="bg1"/>
                  </a:solidFill>
                </a:rPr>
                <a:t>(P,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K</a:t>
              </a:r>
              <a:r>
                <a:rPr lang="en-US" sz="2400" baseline="-25000" dirty="0" err="1" smtClean="0">
                  <a:solidFill>
                    <a:schemeClr val="bg1"/>
                  </a:solidFill>
                </a:rPr>
                <a:t>i</a:t>
              </a:r>
              <a:r>
                <a:rPr lang="en-US" sz="2400" dirty="0" smtClean="0">
                  <a:solidFill>
                    <a:schemeClr val="bg1"/>
                  </a:solidFill>
                </a:rPr>
                <a:t>,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K</a:t>
              </a:r>
              <a:r>
                <a:rPr lang="en-US" sz="2400" baseline="-25000" dirty="0" err="1" smtClean="0">
                  <a:solidFill>
                    <a:schemeClr val="bg1"/>
                  </a:solidFill>
                </a:rPr>
                <a:t>i</a:t>
              </a:r>
              <a:r>
                <a:rPr lang="en-US" sz="2400" dirty="0" smtClean="0">
                  <a:solidFill>
                    <a:schemeClr val="bg1"/>
                  </a:solidFill>
                </a:rPr>
                <a:t>) = </a:t>
              </a:r>
              <a:r>
                <a:rPr lang="en-US" sz="2400" dirty="0" err="1" smtClean="0">
                  <a:solidFill>
                    <a:schemeClr val="bg1"/>
                  </a:solidFill>
                </a:rPr>
                <a:t>U</a:t>
              </a:r>
              <a:r>
                <a:rPr lang="en-US" sz="2400" baseline="-25000" dirty="0" err="1" smtClean="0">
                  <a:solidFill>
                    <a:schemeClr val="bg1"/>
                  </a:solidFill>
                </a:rPr>
                <a:t>i</a:t>
              </a:r>
              <a:endParaRPr lang="en-US" sz="24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43" name="Rounded Rectangular Callout 42"/>
            <p:cNvSpPr/>
            <p:nvPr/>
          </p:nvSpPr>
          <p:spPr>
            <a:xfrm>
              <a:off x="4191000" y="5410200"/>
              <a:ext cx="4953000" cy="1447800"/>
            </a:xfrm>
            <a:prstGeom prst="wedgeRoundRectCallout">
              <a:avLst>
                <a:gd name="adj1" fmla="val -70610"/>
                <a:gd name="adj2" fmla="val -34957"/>
                <a:gd name="adj3" fmla="val 16667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810000" y="2743200"/>
            <a:ext cx="2133600" cy="457200"/>
            <a:chOff x="5791200" y="2743200"/>
            <a:chExt cx="2133600" cy="457200"/>
          </a:xfrm>
        </p:grpSpPr>
        <p:sp>
          <p:nvSpPr>
            <p:cNvPr id="45" name="TextBox 44"/>
            <p:cNvSpPr txBox="1"/>
            <p:nvPr/>
          </p:nvSpPr>
          <p:spPr>
            <a:xfrm>
              <a:off x="6154984" y="2831068"/>
              <a:ext cx="14650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Need to store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791200" y="2743200"/>
              <a:ext cx="2133600" cy="4572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828800" y="2971800"/>
            <a:ext cx="1981200" cy="1143000"/>
            <a:chOff x="2057400" y="2819400"/>
            <a:chExt cx="1981200" cy="1143000"/>
          </a:xfrm>
        </p:grpSpPr>
        <p:grpSp>
          <p:nvGrpSpPr>
            <p:cNvPr id="48" name="Group 19"/>
            <p:cNvGrpSpPr/>
            <p:nvPr/>
          </p:nvGrpSpPr>
          <p:grpSpPr>
            <a:xfrm>
              <a:off x="2057400" y="3581400"/>
              <a:ext cx="1828800" cy="381000"/>
              <a:chOff x="2057400" y="3581400"/>
              <a:chExt cx="1828800" cy="381000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2057400" y="3581400"/>
                <a:ext cx="304800" cy="381000"/>
              </a:xfrm>
              <a:prstGeom prst="roundRect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ounded Rectangle 15"/>
              <p:cNvSpPr/>
              <p:nvPr/>
            </p:nvSpPr>
            <p:spPr>
              <a:xfrm>
                <a:off x="2590800" y="3581400"/>
                <a:ext cx="1295400" cy="381000"/>
              </a:xfrm>
              <a:prstGeom prst="roundRect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39"/>
            <p:cNvGrpSpPr/>
            <p:nvPr/>
          </p:nvGrpSpPr>
          <p:grpSpPr>
            <a:xfrm>
              <a:off x="2209800" y="2819400"/>
              <a:ext cx="1828800" cy="762000"/>
              <a:chOff x="2209800" y="2819400"/>
              <a:chExt cx="1828800" cy="762000"/>
            </a:xfrm>
          </p:grpSpPr>
          <p:cxnSp>
            <p:nvCxnSpPr>
              <p:cNvPr id="50" name="Straight Arrow Connector 49"/>
              <p:cNvCxnSpPr>
                <a:stCxn id="46" idx="1"/>
                <a:endCxn id="52" idx="0"/>
              </p:cNvCxnSpPr>
              <p:nvPr/>
            </p:nvCxnSpPr>
            <p:spPr>
              <a:xfrm flipH="1">
                <a:off x="2209800" y="2819400"/>
                <a:ext cx="1828800" cy="762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46" idx="1"/>
                <a:endCxn id="53" idx="0"/>
              </p:cNvCxnSpPr>
              <p:nvPr/>
            </p:nvCxnSpPr>
            <p:spPr>
              <a:xfrm flipH="1">
                <a:off x="3238500" y="2819400"/>
                <a:ext cx="800100" cy="762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Group 53"/>
          <p:cNvGrpSpPr/>
          <p:nvPr/>
        </p:nvGrpSpPr>
        <p:grpSpPr>
          <a:xfrm>
            <a:off x="1828800" y="3200400"/>
            <a:ext cx="3048000" cy="1676400"/>
            <a:chOff x="1828800" y="3200400"/>
            <a:chExt cx="3048000" cy="1676400"/>
          </a:xfrm>
        </p:grpSpPr>
        <p:grpSp>
          <p:nvGrpSpPr>
            <p:cNvPr id="55" name="Group 54"/>
            <p:cNvGrpSpPr/>
            <p:nvPr/>
          </p:nvGrpSpPr>
          <p:grpSpPr>
            <a:xfrm>
              <a:off x="1828800" y="4419600"/>
              <a:ext cx="2438400" cy="457200"/>
              <a:chOff x="1828800" y="4419600"/>
              <a:chExt cx="2438400" cy="457200"/>
            </a:xfrm>
          </p:grpSpPr>
          <p:sp>
            <p:nvSpPr>
              <p:cNvPr id="60" name="Rounded Rectangle 16"/>
              <p:cNvSpPr/>
              <p:nvPr/>
            </p:nvSpPr>
            <p:spPr>
              <a:xfrm>
                <a:off x="1828800" y="4419600"/>
                <a:ext cx="381000" cy="457200"/>
              </a:xfrm>
              <a:prstGeom prst="roundRect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3429000" y="4495800"/>
                <a:ext cx="609600" cy="304800"/>
              </a:xfrm>
              <a:prstGeom prst="roundRect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2438400" y="4419600"/>
                <a:ext cx="1828800" cy="457200"/>
              </a:xfrm>
              <a:prstGeom prst="roundRect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38"/>
            <p:cNvGrpSpPr/>
            <p:nvPr/>
          </p:nvGrpSpPr>
          <p:grpSpPr>
            <a:xfrm>
              <a:off x="2019300" y="3200400"/>
              <a:ext cx="2857500" cy="1295400"/>
              <a:chOff x="2095500" y="3276600"/>
              <a:chExt cx="2857500" cy="1295400"/>
            </a:xfrm>
          </p:grpSpPr>
          <p:cxnSp>
            <p:nvCxnSpPr>
              <p:cNvPr id="57" name="Straight Arrow Connector 56"/>
              <p:cNvCxnSpPr>
                <a:stCxn id="46" idx="2"/>
                <a:endCxn id="60" idx="0"/>
              </p:cNvCxnSpPr>
              <p:nvPr/>
            </p:nvCxnSpPr>
            <p:spPr>
              <a:xfrm flipH="1">
                <a:off x="2095500" y="3276600"/>
                <a:ext cx="2857500" cy="12192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46" idx="2"/>
                <a:endCxn id="62" idx="0"/>
              </p:cNvCxnSpPr>
              <p:nvPr/>
            </p:nvCxnSpPr>
            <p:spPr>
              <a:xfrm flipH="1">
                <a:off x="3429000" y="3276600"/>
                <a:ext cx="1524000" cy="12192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46" idx="2"/>
                <a:endCxn id="61" idx="0"/>
              </p:cNvCxnSpPr>
              <p:nvPr/>
            </p:nvCxnSpPr>
            <p:spPr>
              <a:xfrm flipH="1">
                <a:off x="3810000" y="3276600"/>
                <a:ext cx="1143000" cy="12954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Optimized least </a:t>
            </a:r>
            <a:r>
              <a:rPr lang="en-US" dirty="0" err="1" smtClean="0"/>
              <a:t>fixpoint</a:t>
            </a:r>
            <a:r>
              <a:rPr lang="en-US" dirty="0" smtClean="0"/>
              <a:t> of T</a:t>
            </a:r>
            <a:r>
              <a:rPr lang="en-US" baseline="-25000" dirty="0" smtClean="0"/>
              <a:t>P,J</a:t>
            </a:r>
            <a:r>
              <a:rPr lang="en-US" dirty="0" smtClean="0"/>
              <a:t> (I)</a:t>
            </a:r>
            <a:endParaRPr lang="en-US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lfp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(P, I, J):</a:t>
            </a: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	// input: program P, set of literals I, J</a:t>
            </a: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	// output: set of literals S (least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fixpoint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)</a:t>
            </a: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	S = ∅;</a:t>
            </a: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	new = ∅;</a:t>
            </a: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	do</a:t>
            </a: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		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S = S ∪ new;</a:t>
            </a: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		new = T(P, (I ∪ S), J); // rule set application </a:t>
            </a: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		new = new - (I ∪ S); // duplicate elimination</a:t>
            </a: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	while(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new != ∅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)</a:t>
            </a:r>
          </a:p>
          <a:p>
            <a:pPr marL="173038" marR="0" lvl="0" indent="-17303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	return S;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Segoe UI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495800" y="2895601"/>
            <a:ext cx="4343400" cy="914399"/>
            <a:chOff x="4191000" y="5410203"/>
            <a:chExt cx="6006831" cy="1930402"/>
          </a:xfrm>
        </p:grpSpPr>
        <p:sp>
          <p:nvSpPr>
            <p:cNvPr id="6" name="TextBox 5"/>
            <p:cNvSpPr txBox="1"/>
            <p:nvPr/>
          </p:nvSpPr>
          <p:spPr>
            <a:xfrm>
              <a:off x="4191000" y="5473007"/>
              <a:ext cx="5067080" cy="1754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Infer new literals preserving</a:t>
              </a:r>
            </a:p>
            <a:p>
              <a:r>
                <a:rPr lang="en-US" sz="2400" dirty="0" smtClean="0">
                  <a:solidFill>
                    <a:schemeClr val="bg1"/>
                  </a:solidFill>
                </a:rPr>
                <a:t>I ∩ S = ∅</a:t>
              </a:r>
            </a:p>
          </p:txBody>
        </p:sp>
        <p:sp>
          <p:nvSpPr>
            <p:cNvPr id="7" name="Rounded Rectangular Callout 6"/>
            <p:cNvSpPr/>
            <p:nvPr/>
          </p:nvSpPr>
          <p:spPr>
            <a:xfrm>
              <a:off x="4191000" y="5410203"/>
              <a:ext cx="6006831" cy="1930402"/>
            </a:xfrm>
            <a:prstGeom prst="wedgeRoundRectCallout">
              <a:avLst>
                <a:gd name="adj1" fmla="val -34137"/>
                <a:gd name="adj2" fmla="val 80270"/>
                <a:gd name="adj3" fmla="val 16667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Ranging the number of facts from 125 millions to 1 billion</a:t>
            </a:r>
          </a:p>
          <a:p>
            <a:r>
              <a:rPr lang="en-US" dirty="0" smtClean="0"/>
              <a:t>Using 1 to 8 nodes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Linear performance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RuleML</a:t>
            </a:r>
            <a:r>
              <a:rPr lang="en-US" dirty="0" smtClean="0"/>
              <a:t> 2013 (1/2)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1295400"/>
            <a:ext cx="4543154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Ranging the number of rules from 16 to 128</a:t>
            </a:r>
          </a:p>
          <a:p>
            <a:r>
              <a:rPr lang="en-US" dirty="0" smtClean="0"/>
              <a:t>Using 1 to 8 nodes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Linear performance for up to 64 rules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RuleML</a:t>
            </a:r>
            <a:r>
              <a:rPr lang="en-US" dirty="0" smtClean="0"/>
              <a:t> 2013 (2/2)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1295401"/>
            <a:ext cx="454504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Win-not-win test (cycle)</a:t>
            </a:r>
          </a:p>
          <a:p>
            <a:r>
              <a:rPr lang="en-US" dirty="0" smtClean="0"/>
              <a:t>Ranging the number of facts from 125 millions to 1 billion</a:t>
            </a:r>
          </a:p>
          <a:p>
            <a:r>
              <a:rPr lang="en-US" dirty="0" smtClean="0"/>
              <a:t>Using 1 to 4 nodes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Linear performance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ICLP 2014 (1/4)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1295400"/>
            <a:ext cx="4490177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Win-not-win test (tree-structured)</a:t>
            </a:r>
          </a:p>
          <a:p>
            <a:r>
              <a:rPr lang="en-US" dirty="0" smtClean="0"/>
              <a:t>Ranging the number of facts from 125 millions to 1 billion </a:t>
            </a:r>
          </a:p>
          <a:p>
            <a:r>
              <a:rPr lang="en-US" dirty="0" smtClean="0"/>
              <a:t>Using 1 to 4 nodes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Linear performance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ICLP 2014 (2/4)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1295400"/>
            <a:ext cx="4559081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</a:t>
            </a:r>
            <a:r>
              <a:rPr lang="en-US" dirty="0" err="1" smtClean="0"/>
              <a:t>vs</a:t>
            </a:r>
            <a:r>
              <a:rPr lang="en-US" dirty="0" smtClean="0"/>
              <a:t> Optimized </a:t>
            </a:r>
            <a:r>
              <a:rPr lang="en-US" dirty="0" smtClean="0">
                <a:solidFill>
                  <a:srgbClr val="FFC000"/>
                </a:solidFill>
              </a:rPr>
              <a:t>increasing chain lengths</a:t>
            </a:r>
          </a:p>
          <a:p>
            <a:r>
              <a:rPr lang="en-US" dirty="0" smtClean="0"/>
              <a:t>Using 7 nodes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Optimized</a:t>
            </a:r>
            <a:r>
              <a:rPr lang="en-US" dirty="0" smtClean="0"/>
              <a:t> implementation </a:t>
            </a:r>
            <a:r>
              <a:rPr lang="en-US" dirty="0" smtClean="0">
                <a:solidFill>
                  <a:srgbClr val="FFC000"/>
                </a:solidFill>
              </a:rPr>
              <a:t>works better </a:t>
            </a:r>
            <a:r>
              <a:rPr lang="en-US" dirty="0" smtClean="0"/>
              <a:t>for long chain (high percentages of pre-computed literals)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ICLP 2014 (3/4)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1" y="1295400"/>
            <a:ext cx="4419599" cy="2363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Naïve </a:t>
            </a:r>
            <a:r>
              <a:rPr lang="en-US" dirty="0" err="1" smtClean="0"/>
              <a:t>vs</a:t>
            </a:r>
            <a:r>
              <a:rPr lang="en-US" dirty="0" smtClean="0"/>
              <a:t> Optimized </a:t>
            </a:r>
            <a:r>
              <a:rPr lang="en-US" dirty="0" smtClean="0">
                <a:solidFill>
                  <a:srgbClr val="FFC000"/>
                </a:solidFill>
              </a:rPr>
              <a:t>constant chain lengths</a:t>
            </a:r>
          </a:p>
          <a:p>
            <a:r>
              <a:rPr lang="en-US" dirty="0" smtClean="0"/>
              <a:t>Using 7 nodes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Optimized</a:t>
            </a:r>
            <a:r>
              <a:rPr lang="en-US" dirty="0" smtClean="0"/>
              <a:t> implementation has </a:t>
            </a:r>
            <a:r>
              <a:rPr lang="en-US" dirty="0" smtClean="0">
                <a:solidFill>
                  <a:srgbClr val="FFC000"/>
                </a:solidFill>
              </a:rPr>
              <a:t>constant speedup </a:t>
            </a:r>
            <a:r>
              <a:rPr lang="en-US" dirty="0" smtClean="0"/>
              <a:t>for increasing data (constant percentages of pre-computed literals)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ICLP 2014 (4/4)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1295400"/>
            <a:ext cx="4492344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Computed the Stratified </a:t>
            </a:r>
            <a:r>
              <a:rPr lang="en-US" dirty="0" err="1" smtClean="0"/>
              <a:t>Defeasible</a:t>
            </a:r>
            <a:r>
              <a:rPr lang="en-US" dirty="0" smtClean="0"/>
              <a:t> Logic over Big Data</a:t>
            </a:r>
          </a:p>
          <a:p>
            <a:r>
              <a:rPr lang="en-US" dirty="0" smtClean="0"/>
              <a:t>Computed the </a:t>
            </a:r>
            <a:r>
              <a:rPr lang="en-US" smtClean="0"/>
              <a:t>Well-Founded Semantics </a:t>
            </a:r>
            <a:r>
              <a:rPr lang="en-US" dirty="0" smtClean="0"/>
              <a:t>over Big Data</a:t>
            </a:r>
          </a:p>
          <a:p>
            <a:r>
              <a:rPr lang="en-US" dirty="0" smtClean="0"/>
              <a:t>Demonstrated that reasoning </a:t>
            </a:r>
            <a:r>
              <a:rPr lang="en-US" dirty="0" smtClean="0">
                <a:solidFill>
                  <a:srgbClr val="FFC000"/>
                </a:solidFill>
              </a:rPr>
              <a:t>can scale well up to 1 billion facts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Motivation: The Challenge of Big Data 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C000"/>
                </a:solidFill>
              </a:rPr>
              <a:t>Big Data</a:t>
            </a:r>
            <a:r>
              <a:rPr lang="en-US" dirty="0" smtClean="0"/>
              <a:t>: Huge data sets coming from</a:t>
            </a:r>
          </a:p>
          <a:p>
            <a:pPr lvl="1"/>
            <a:r>
              <a:rPr lang="en-US" dirty="0" smtClean="0"/>
              <a:t>the Web, sensor networks, social media, etc.</a:t>
            </a:r>
          </a:p>
          <a:p>
            <a:r>
              <a:rPr lang="en-US" dirty="0" smtClean="0"/>
              <a:t>Applications: e.g. smart cities, intelligent environments, information extraction</a:t>
            </a:r>
          </a:p>
          <a:p>
            <a:r>
              <a:rPr lang="en-US" dirty="0" smtClean="0"/>
              <a:t>The challenge:</a:t>
            </a:r>
          </a:p>
          <a:p>
            <a:pPr lvl="1"/>
            <a:r>
              <a:rPr lang="en-US" dirty="0" smtClean="0"/>
              <a:t>Scaling up to big data is not trivial</a:t>
            </a:r>
          </a:p>
          <a:p>
            <a:pPr lvl="1"/>
            <a:r>
              <a:rPr lang="en-US" dirty="0" smtClean="0"/>
              <a:t>New approaches, new algorithms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C000"/>
                </a:solidFill>
              </a:rPr>
              <a:t>Experimental Evaluation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 smtClean="0"/>
              <a:t>Extensive evaluation our approach for WFS</a:t>
            </a:r>
          </a:p>
          <a:p>
            <a:pPr lvl="1"/>
            <a:r>
              <a:rPr lang="en-US" dirty="0" smtClean="0"/>
              <a:t>Query answering over WFS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Reasoning beyond </a:t>
            </a:r>
            <a:r>
              <a:rPr lang="en-US" dirty="0" err="1" smtClean="0">
                <a:solidFill>
                  <a:srgbClr val="FFC000"/>
                </a:solidFill>
              </a:rPr>
              <a:t>MapReduce</a:t>
            </a:r>
            <a:endParaRPr lang="en-US" dirty="0" smtClean="0">
              <a:solidFill>
                <a:srgbClr val="FFC000"/>
              </a:solidFill>
            </a:endParaRPr>
          </a:p>
          <a:p>
            <a:pPr lvl="1"/>
            <a:r>
              <a:rPr lang="en-US" dirty="0" smtClean="0"/>
              <a:t>Study more complex NMR approaches including ontology evolution/repair and Answer-Set Programming</a:t>
            </a:r>
          </a:p>
        </p:txBody>
      </p: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pic>
        <p:nvPicPr>
          <p:cNvPr id="5" name="Picture 2" descr="C:\Users\Ilias\Desktop\IMG_13032013_1306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219200"/>
            <a:ext cx="3829050" cy="3829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Motivation: Opportunities of Big Data 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C000"/>
                </a:solidFill>
              </a:rPr>
              <a:t>Opportunities for Knowledge Representation</a:t>
            </a:r>
          </a:p>
          <a:p>
            <a:pPr lvl="1"/>
            <a:r>
              <a:rPr lang="en-US" dirty="0" smtClean="0"/>
              <a:t>Decision making</a:t>
            </a:r>
          </a:p>
          <a:p>
            <a:pPr lvl="1"/>
            <a:r>
              <a:rPr lang="en-US" dirty="0" smtClean="0"/>
              <a:t>Decision support</a:t>
            </a:r>
          </a:p>
          <a:p>
            <a:pPr lvl="1"/>
            <a:r>
              <a:rPr lang="en-US" dirty="0" smtClean="0"/>
              <a:t>Data cleaning</a:t>
            </a:r>
          </a:p>
          <a:p>
            <a:pPr lvl="1"/>
            <a:r>
              <a:rPr lang="en-US" dirty="0" smtClean="0"/>
              <a:t>Inferring high-level knowledge from low-level input</a:t>
            </a:r>
          </a:p>
        </p:txBody>
      </p: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Big Data: Challenge for Reasoning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Big Data: significant computational challenges </a:t>
            </a:r>
          </a:p>
          <a:p>
            <a:pPr lvl="1"/>
            <a:r>
              <a:rPr lang="en-US" dirty="0" smtClean="0"/>
              <a:t>Focus on rich knowledge representation structures</a:t>
            </a:r>
          </a:p>
          <a:p>
            <a:pPr lvl="1"/>
            <a:r>
              <a:rPr lang="en-US" dirty="0" smtClean="0"/>
              <a:t>But: scalability of reasoning?</a:t>
            </a:r>
          </a:p>
          <a:p>
            <a:pPr lvl="1"/>
            <a:r>
              <a:rPr lang="en-US" dirty="0" smtClean="0"/>
              <a:t>Efficient reasoning in combination with huge amounts of data?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Centralized in-memory solutions do not scale to the Big Data challenge</a:t>
            </a:r>
          </a:p>
          <a:p>
            <a:pPr lvl="1"/>
            <a:r>
              <a:rPr lang="en-US" dirty="0" smtClean="0"/>
              <a:t>Billions of facts result in over 20GB of data</a:t>
            </a:r>
          </a:p>
          <a:p>
            <a:pPr lvl="1"/>
            <a:r>
              <a:rPr lang="en-US" dirty="0" smtClean="0"/>
              <a:t>But this is the traditional KR approach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2DA2BF"/>
              </a:buClr>
            </a:pPr>
            <a:r>
              <a:rPr lang="en-US" dirty="0" smtClean="0">
                <a:solidFill>
                  <a:srgbClr val="FFC000"/>
                </a:solidFill>
              </a:rPr>
              <a:t>Parallelization approaches:</a:t>
            </a:r>
          </a:p>
          <a:p>
            <a:pPr lvl="1">
              <a:buClr>
                <a:srgbClr val="2DA2BF"/>
              </a:buClr>
            </a:pPr>
            <a:r>
              <a:rPr lang="en-US" dirty="0" smtClean="0"/>
              <a:t>Rule decomposition</a:t>
            </a:r>
          </a:p>
          <a:p>
            <a:pPr lvl="1">
              <a:buClr>
                <a:srgbClr val="2DA2BF"/>
              </a:buClr>
            </a:pPr>
            <a:r>
              <a:rPr lang="en-US" dirty="0" smtClean="0"/>
              <a:t>Data decomposition</a:t>
            </a:r>
          </a:p>
          <a:p>
            <a:pPr>
              <a:buClr>
                <a:srgbClr val="2DA2BF"/>
              </a:buClr>
            </a:pPr>
            <a:r>
              <a:rPr lang="en-US" dirty="0" smtClean="0">
                <a:solidFill>
                  <a:srgbClr val="FFC000"/>
                </a:solidFill>
              </a:rPr>
              <a:t>Allows efficient reasoning on large data sets </a:t>
            </a:r>
          </a:p>
          <a:p>
            <a:pPr lvl="1">
              <a:buClr>
                <a:srgbClr val="2DA2BF"/>
              </a:buClr>
            </a:pPr>
            <a:r>
              <a:rPr lang="en-US" dirty="0" smtClean="0">
                <a:solidFill>
                  <a:srgbClr val="FFC000"/>
                </a:solidFill>
              </a:rPr>
              <a:t>100 billion triples</a:t>
            </a:r>
          </a:p>
          <a:p>
            <a:pPr lvl="1"/>
            <a:r>
              <a:rPr lang="en-US" dirty="0" err="1" smtClean="0"/>
              <a:t>Datalog</a:t>
            </a:r>
            <a:r>
              <a:rPr lang="en-US" dirty="0" smtClean="0"/>
              <a:t> (e.g. </a:t>
            </a:r>
            <a:r>
              <a:rPr lang="en-US" dirty="0" err="1" smtClean="0"/>
              <a:t>Afrati</a:t>
            </a:r>
            <a:r>
              <a:rPr lang="en-US" dirty="0" smtClean="0"/>
              <a:t> &amp; </a:t>
            </a:r>
            <a:r>
              <a:rPr lang="en-US" dirty="0" err="1" smtClean="0"/>
              <a:t>Ullmann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RDF/S (e.g. Weaver &amp; </a:t>
            </a:r>
            <a:r>
              <a:rPr lang="en-US" dirty="0" err="1" smtClean="0"/>
              <a:t>Hendler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OWL-Horst (e.g. </a:t>
            </a:r>
            <a:r>
              <a:rPr lang="en-US" dirty="0" err="1" smtClean="0"/>
              <a:t>Urbani</a:t>
            </a:r>
            <a:r>
              <a:rPr lang="en-US" dirty="0" smtClean="0"/>
              <a:t> et al.)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Novel Contribution (1/2)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2DA2BF"/>
              </a:buClr>
            </a:pPr>
            <a:r>
              <a:rPr lang="en-US" dirty="0" smtClean="0"/>
              <a:t>All previous works: consistent sets of rules</a:t>
            </a:r>
          </a:p>
          <a:p>
            <a:pPr lvl="0">
              <a:buClr>
                <a:srgbClr val="2DA2BF"/>
              </a:buClr>
            </a:pPr>
            <a:r>
              <a:rPr lang="en-US" dirty="0" smtClean="0"/>
              <a:t>In practice big data is messy and inconsistent</a:t>
            </a:r>
          </a:p>
          <a:p>
            <a:pPr lvl="0">
              <a:buClr>
                <a:srgbClr val="2DA2BF"/>
              </a:buClr>
            </a:pPr>
            <a:r>
              <a:rPr lang="en-US" dirty="0" err="1" smtClean="0">
                <a:solidFill>
                  <a:srgbClr val="FFC000"/>
                </a:solidFill>
              </a:rPr>
              <a:t>Nonmonotonic</a:t>
            </a:r>
            <a:r>
              <a:rPr lang="en-US" dirty="0" smtClean="0">
                <a:solidFill>
                  <a:srgbClr val="FFC000"/>
                </a:solidFill>
              </a:rPr>
              <a:t> reasoning</a:t>
            </a:r>
            <a:r>
              <a:rPr lang="en-US" dirty="0" smtClean="0"/>
              <a:t>, supports </a:t>
            </a:r>
            <a:endParaRPr lang="en-GB" dirty="0" smtClean="0">
              <a:solidFill>
                <a:srgbClr val="FF0000"/>
              </a:solidFill>
            </a:endParaRPr>
          </a:p>
          <a:p>
            <a:pPr lvl="1"/>
            <a:r>
              <a:rPr lang="en-GB" dirty="0" smtClean="0"/>
              <a:t>dealing with inconsistencies</a:t>
            </a:r>
          </a:p>
          <a:p>
            <a:pPr lvl="1"/>
            <a:r>
              <a:rPr lang="en-GB" dirty="0" smtClean="0"/>
              <a:t>dealing with deficient (sensor) data</a:t>
            </a:r>
          </a:p>
          <a:p>
            <a:pPr lvl="1"/>
            <a:r>
              <a:rPr lang="en-GB" dirty="0" smtClean="0"/>
              <a:t>reasoning with missing (incomplete) information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="" xmlns:p14="http://schemas.microsoft.com/office/powerpoint/2010/main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C018572719991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Perpetua" pitchFamily="18" charset="0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6AFA805-4404-47D2-A142-C3A37E84F3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TC018572719991</Template>
  <TotalTime>8156</TotalTime>
  <Words>2066</Words>
  <Application>Microsoft Office PowerPoint</Application>
  <PresentationFormat>On-screen Show (4:3)</PresentationFormat>
  <Paragraphs>410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Segoe UI</vt:lpstr>
      <vt:lpstr>Times New Roman</vt:lpstr>
      <vt:lpstr>Symbol</vt:lpstr>
      <vt:lpstr>Perpetua</vt:lpstr>
      <vt:lpstr>TC018572719991</vt:lpstr>
      <vt:lpstr>ISWC2014 Tutorial on Large Scale Reasoning Over Semantic Data </vt:lpstr>
      <vt:lpstr>Agenda  </vt:lpstr>
      <vt:lpstr>Agenda  </vt:lpstr>
      <vt:lpstr>Session Agenda</vt:lpstr>
      <vt:lpstr>Motivation: The Challenge of Big Data </vt:lpstr>
      <vt:lpstr>Motivation: Opportunities of Big Data </vt:lpstr>
      <vt:lpstr>Big Data: Challenge for Reasoning</vt:lpstr>
      <vt:lpstr>Related Work</vt:lpstr>
      <vt:lpstr>Novel Contribution (1/2)</vt:lpstr>
      <vt:lpstr>Novel Contribution (2/2)</vt:lpstr>
      <vt:lpstr>MapReduce Paradigm</vt:lpstr>
      <vt:lpstr>MapReduce Framework</vt:lpstr>
      <vt:lpstr>Defeasible Logic (1/2)</vt:lpstr>
      <vt:lpstr>Defeasible Logic (2/2)</vt:lpstr>
      <vt:lpstr>Multi-Argument Implementation (1/2)</vt:lpstr>
      <vt:lpstr>Multi-Argument Implementation (2/2)</vt:lpstr>
      <vt:lpstr>Pass 1: Calculate Fired Rules (1/3)</vt:lpstr>
      <vt:lpstr>Pass 1: Calculate Fired Rules (2/3)</vt:lpstr>
      <vt:lpstr>Pass 1: Calculate Fired Rules (3/3)</vt:lpstr>
      <vt:lpstr>Pass 2: Perform defeasible reasoning (1/3)</vt:lpstr>
      <vt:lpstr>Pass 2: Perform defeasible reasoning (2/3)</vt:lpstr>
      <vt:lpstr>Pass 2: Perform defeasible reasoning (3/3)</vt:lpstr>
      <vt:lpstr>KR 2012 – Results (1/2)</vt:lpstr>
      <vt:lpstr>KR 2012 – Results (2/2)</vt:lpstr>
      <vt:lpstr>ECAI 2012 – Results (1/2)</vt:lpstr>
      <vt:lpstr>ECAI 2012 – Results (2/2)</vt:lpstr>
      <vt:lpstr>ISWC SSWS+HPCSW 2012 (1/3)</vt:lpstr>
      <vt:lpstr>ISWC SSWS+HPCSW 2012 (2/3)</vt:lpstr>
      <vt:lpstr>ISWC SSWS+HPCSW 2012 (3/3)</vt:lpstr>
      <vt:lpstr>Well-Founded Semantics (1/6)</vt:lpstr>
      <vt:lpstr>Well-Founded Semantics (2/6)</vt:lpstr>
      <vt:lpstr>Well-Founded Semantics (3/6)</vt:lpstr>
      <vt:lpstr>Well-Founded Semantics (4/6)</vt:lpstr>
      <vt:lpstr>Well-Founded Semantics (5/6)</vt:lpstr>
      <vt:lpstr>Well-Founded Semantics (6/6)</vt:lpstr>
      <vt:lpstr>TP,J(I) calculation (1/5)</vt:lpstr>
      <vt:lpstr>TP,J(I) calculation (2/5): “Join”</vt:lpstr>
      <vt:lpstr>TP,J(I) calculation (3/5): “Join”</vt:lpstr>
      <vt:lpstr>TP,J(I) calculation (4/5): “Join”</vt:lpstr>
      <vt:lpstr>TP,J(I) calculation (5/5)</vt:lpstr>
      <vt:lpstr>Optimized WFS fixpoint</vt:lpstr>
      <vt:lpstr>Optimized least fixpoint of TP,J (I)</vt:lpstr>
      <vt:lpstr>RuleML 2013 (1/2)</vt:lpstr>
      <vt:lpstr>RuleML 2013 (2/2)</vt:lpstr>
      <vt:lpstr>ICLP 2014 (1/4)</vt:lpstr>
      <vt:lpstr>ICLP 2014 (2/4)</vt:lpstr>
      <vt:lpstr>ICLP 2014 (3/4)</vt:lpstr>
      <vt:lpstr>ICLP 2014 (4/4)</vt:lpstr>
      <vt:lpstr>Summary</vt:lpstr>
      <vt:lpstr>Future Work</vt:lpstr>
      <vt:lpstr>Thank you!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keywords/>
  <cp:lastModifiedBy>Ilias</cp:lastModifiedBy>
  <cp:revision>261</cp:revision>
  <dcterms:modified xsi:type="dcterms:W3CDTF">2014-10-19T09:37:09Z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TC018572719991</vt:lpwstr>
  </property>
</Properties>
</file>